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6" r:id="rId2"/>
    <p:sldId id="450" r:id="rId3"/>
    <p:sldId id="451" r:id="rId4"/>
    <p:sldId id="452" r:id="rId5"/>
    <p:sldId id="453" r:id="rId6"/>
    <p:sldId id="455" r:id="rId7"/>
    <p:sldId id="456" r:id="rId8"/>
    <p:sldId id="457" r:id="rId9"/>
    <p:sldId id="454" r:id="rId10"/>
    <p:sldId id="458" r:id="rId11"/>
    <p:sldId id="445" r:id="rId12"/>
    <p:sldId id="460" r:id="rId13"/>
    <p:sldId id="459" r:id="rId14"/>
    <p:sldId id="461" r:id="rId15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7"/>
  </p:normalViewPr>
  <p:slideViewPr>
    <p:cSldViewPr>
      <p:cViewPr varScale="1">
        <p:scale>
          <a:sx n="119" d="100"/>
          <a:sy n="119" d="100"/>
        </p:scale>
        <p:origin x="18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64FA9F-243D-9F4B-9C30-0FA9833ADB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74359C-8BE6-3A44-B6C7-3ECD897A82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6C30590-9BF2-2141-816A-DA0016A1F478}" type="datetime1">
              <a:rPr lang="it-IT" altLang="it-IT"/>
              <a:pPr>
                <a:defRPr/>
              </a:pPr>
              <a:t>05/05/21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E0F8E-1120-A441-B443-1326365BAC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DE8A1-C95D-264A-B7DB-C8E322B7F7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60A194F-BEDE-3343-8853-5BD955A0487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6C9257E-56C7-CE41-BFBC-60BC9DFBBB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AAB0E74-3C4E-0F4D-9801-0E01355BC2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0960652B-725C-2248-87E9-0B02E784C74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35266471-9E1E-C14C-BCB4-E76EFDC7A2A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6A418BC0-1AAE-1045-A582-AF037094F0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58C4E870-0D9F-F14D-8EDF-058CEE7964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597F916-B5F8-8245-A953-0C3C875250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Arial" pitchFamily="-108" charset="0"/>
        <a:cs typeface="Arial" pitchFamily="-10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Arial" pitchFamily="-108" charset="0"/>
        <a:cs typeface="Arial" pitchFamily="-10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Arial" pitchFamily="-108" charset="0"/>
        <a:cs typeface="Arial" pitchFamily="-10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Arial" pitchFamily="-108" charset="0"/>
        <a:cs typeface="Arial" pitchFamily="-10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Arial" pitchFamily="-108" charset="0"/>
        <a:cs typeface="Arial" pitchFamily="-108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38B9A65A-FFA1-C743-9BCA-B74950989D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D5CAFFDD-4501-A445-B5AF-516F2A449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96B82A07-ECBA-3742-8C99-B9A653A2F6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9D5C1A-EEB3-1A48-B1F0-54A8400B6F58}" type="slidenum">
              <a:rPr lang="it-IT" altLang="it-IT"/>
              <a:pPr>
                <a:spcBef>
                  <a:spcPct val="0"/>
                </a:spcBef>
              </a:pPr>
              <a:t>1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479F6C-6765-2442-942B-459601BF83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50DA9F-BE27-DE4C-B0FA-9B7D794D9E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527CCC-087D-8045-83C2-B75F8CE8C3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23397-0939-C240-AE3D-910BDB3BC0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5980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6D9174-E212-6547-A1F0-B1DF124936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F07C11-B310-E048-ABEE-3E2C4D18D3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05252E-6897-354E-B58C-4300FA86D7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5366-8478-6F43-872E-7252632F2D6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1828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83F335-F1F2-FD4D-9AB6-66D2FFB9F3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1D60C6-B73C-0E41-A738-0F86D8EF10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094BB3-B334-B141-85C1-E50D027EE9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DA57-AA56-5C43-9EE2-5F1F01E6226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8140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8F8084-079E-3444-824A-2ADE561201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BDB28-AB46-8E4F-80AD-E616753229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41DA65-AE36-484B-92E0-4348214680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508DC-0E6D-454C-BDA5-640ADEE876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459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CAB844-E7BD-5B4F-93B8-ADA62A6E33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0D6796-34B7-CB41-BD26-B479DCBA4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2AD7A8-F05A-BF4C-BF10-EFB325AD63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9A0B4-F7F7-D74B-BE57-5CA916CC660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3662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B6C344-8F4E-FC42-99DC-112BA73D2E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53CB6F-29A8-934E-BAA9-D4A2CD88D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EB69BD-E119-DD45-A4BC-530E5BD4F5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64232-1D7F-0F49-A83F-2E4DD80CB1D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926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F8922A-E681-AE46-B6D7-4A79F9B1E7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B34ED3-A23E-744E-AD11-2631451C75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BB0C05-0CB4-384E-97D6-9C9DBD3E92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2D788-3151-B74E-851C-7966B1A9DB2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977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345107C-6985-7B44-9ABB-6740891A06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09B90DD-4757-8147-9D75-5EB92C9FF4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D35AC1-6AA5-C047-80F5-F01AA7EE5F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5E79-1F36-A74F-98EA-91097CB468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456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84A6E71-091C-114D-97AE-355D9155C0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5E4265-29FF-634C-90EF-6D458BE092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0E6F523-B3C5-904A-B810-0E0548A15B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F4199-27F2-DF44-8A1C-9FF4D26061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747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2D61107-5BE5-574B-BC61-267BA7131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EB1B84-8E03-CB4C-99D5-C80D822D25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993822C-8A3A-3C4E-AE63-95979BAA23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0A011-F61E-0345-8AFE-D1A5BE04FF5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836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9A44D-65C7-1A4A-A00A-CCB913B765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276099-E209-E141-8246-F86CE7287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975FE9-3301-284C-9A64-8898457151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5755B-ABAF-9A49-8ED4-A9A8DE7D70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8357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DDA855-A23E-7C4F-ACB0-D6F399C45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770F44-4C32-884D-AA23-832A8B42B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4B3AC2-92EE-3748-BD30-841F07829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7B76-B04C-6549-85CA-EB17AC0C626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9404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F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1CDF67-0057-A54E-9F93-E539D656C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C76F178-B231-DA4A-B3C9-86980BBE0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0390E0E-02BD-BC4E-9B6A-A94713C10C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0191D83-26D3-D341-8190-9BAF2C85E2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it-IT" altLang="it-IT"/>
              <a:t>Daniela Valenti, 2021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6A464B-5B22-BE45-B45D-9A5C4547C9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664B3C2-CC65-8E4B-9450-3ECDD21DA3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5">
            <a:extLst>
              <a:ext uri="{FF2B5EF4-FFF2-40B4-BE49-F238E27FC236}">
                <a16:creationId xmlns:a16="http://schemas.microsoft.com/office/drawing/2014/main" id="{0CE445B9-CD8A-DC4B-90DC-BAF56096E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4B7105-B55E-9741-A4E6-ACE34F449E89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16386" name="Footer Placeholder 5">
            <a:extLst>
              <a:ext uri="{FF2B5EF4-FFF2-40B4-BE49-F238E27FC236}">
                <a16:creationId xmlns:a16="http://schemas.microsoft.com/office/drawing/2014/main" id="{145EF174-7796-9D46-9720-8EE0A72A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276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16387" name="Title 5">
            <a:extLst>
              <a:ext uri="{FF2B5EF4-FFF2-40B4-BE49-F238E27FC236}">
                <a16:creationId xmlns:a16="http://schemas.microsoft.com/office/drawing/2014/main" id="{5A129372-43F4-6446-8F04-C11A7E7139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6858000" cy="1470025"/>
          </a:xfrm>
        </p:spPr>
        <p:txBody>
          <a:bodyPr/>
          <a:lstStyle/>
          <a:p>
            <a:r>
              <a:rPr lang="it-IT" altLang="it-IT" sz="4000" b="1" dirty="0">
                <a:solidFill>
                  <a:srgbClr val="FF0000"/>
                </a:solidFill>
              </a:rPr>
              <a:t>Forme indeterminate II Approfondimento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5">
            <a:extLst>
              <a:ext uri="{FF2B5EF4-FFF2-40B4-BE49-F238E27FC236}">
                <a16:creationId xmlns:a16="http://schemas.microsoft.com/office/drawing/2014/main" id="{31726E5A-2B9C-B949-B716-F8B1C307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48038F-72CA-084B-A61D-EA1FC39BC124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/>
          </a:p>
        </p:txBody>
      </p:sp>
      <p:sp>
        <p:nvSpPr>
          <p:cNvPr id="26626" name="Footer Placeholder 5">
            <a:extLst>
              <a:ext uri="{FF2B5EF4-FFF2-40B4-BE49-F238E27FC236}">
                <a16:creationId xmlns:a16="http://schemas.microsoft.com/office/drawing/2014/main" id="{4D8688A8-6FFB-7F43-B120-FBDAFB8B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6627" name="TextBox 10">
            <a:extLst>
              <a:ext uri="{FF2B5EF4-FFF2-40B4-BE49-F238E27FC236}">
                <a16:creationId xmlns:a16="http://schemas.microsoft.com/office/drawing/2014/main" id="{7AE015F4-290B-3B43-9DD3-CC1998FF8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6628" name="Title 11">
            <a:extLst>
              <a:ext uri="{FF2B5EF4-FFF2-40B4-BE49-F238E27FC236}">
                <a16:creationId xmlns:a16="http://schemas.microsoft.com/office/drawing/2014/main" id="{EC0FCE87-FDB6-A742-896C-9E834401A7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52400"/>
            <a:ext cx="68580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Esempi di calcoli svolti</a:t>
            </a:r>
          </a:p>
        </p:txBody>
      </p:sp>
      <p:sp>
        <p:nvSpPr>
          <p:cNvPr id="26629" name="TextBox 24">
            <a:extLst>
              <a:ext uri="{FF2B5EF4-FFF2-40B4-BE49-F238E27FC236}">
                <a16:creationId xmlns:a16="http://schemas.microsoft.com/office/drawing/2014/main" id="{ACDDE572-C206-A047-B77E-4420FD1CB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</a:p>
        </p:txBody>
      </p:sp>
      <p:sp>
        <p:nvSpPr>
          <p:cNvPr id="26630" name="TextBox 23">
            <a:extLst>
              <a:ext uri="{FF2B5EF4-FFF2-40B4-BE49-F238E27FC236}">
                <a16:creationId xmlns:a16="http://schemas.microsoft.com/office/drawing/2014/main" id="{122CA031-CFDE-CE4A-927B-3BC474C9E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58863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FF"/>
                </a:solidFill>
                <a:latin typeface="Arial Narrow" panose="020B0604020202020204" pitchFamily="34" charset="0"/>
              </a:rPr>
              <a:t>ESEMPI 4 e 5</a:t>
            </a:r>
          </a:p>
        </p:txBody>
      </p:sp>
      <p:sp>
        <p:nvSpPr>
          <p:cNvPr id="26631" name="TextBox 13">
            <a:extLst>
              <a:ext uri="{FF2B5EF4-FFF2-40B4-BE49-F238E27FC236}">
                <a16:creationId xmlns:a16="http://schemas.microsoft.com/office/drawing/2014/main" id="{C0D55674-38E7-634B-BD8E-E282AB898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447800"/>
            <a:ext cx="396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Arial Narrow" panose="020B0604020202020204" pitchFamily="34" charset="0"/>
              </a:rPr>
              <a:t>In conclusione ho ottenuto</a:t>
            </a:r>
          </a:p>
        </p:txBody>
      </p:sp>
      <p:pic>
        <p:nvPicPr>
          <p:cNvPr id="26632" name="Picture 14" descr="Schermata 2016-10-04 alle 17.12.04.png">
            <a:extLst>
              <a:ext uri="{FF2B5EF4-FFF2-40B4-BE49-F238E27FC236}">
                <a16:creationId xmlns:a16="http://schemas.microsoft.com/office/drawing/2014/main" id="{6B80C51A-4302-7143-93F0-68AD98F4D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3352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3" name="Picture 16" descr="Schermata 2016-10-04 alle 17.12.12.png">
            <a:extLst>
              <a:ext uri="{FF2B5EF4-FFF2-40B4-BE49-F238E27FC236}">
                <a16:creationId xmlns:a16="http://schemas.microsoft.com/office/drawing/2014/main" id="{456E2597-F97A-9746-B457-9EF34DFB7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31623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4" name="Picture 17" descr="Schermata 2016-10-04 alle 15.13.40.png">
            <a:extLst>
              <a:ext uri="{FF2B5EF4-FFF2-40B4-BE49-F238E27FC236}">
                <a16:creationId xmlns:a16="http://schemas.microsoft.com/office/drawing/2014/main" id="{9769C101-A6F8-104F-98C5-45B0EDF3BA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00200"/>
            <a:ext cx="4425950" cy="43180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5" name="TextBox 18">
            <a:extLst>
              <a:ext uri="{FF2B5EF4-FFF2-40B4-BE49-F238E27FC236}">
                <a16:creationId xmlns:a16="http://schemas.microsoft.com/office/drawing/2014/main" id="{F9F8A007-9EBF-1F4F-9913-975FA4F77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95800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Arial Narrow" panose="020B0604020202020204" pitchFamily="34" charset="0"/>
              </a:rPr>
              <a:t>E quindi</a:t>
            </a:r>
          </a:p>
        </p:txBody>
      </p:sp>
      <p:pic>
        <p:nvPicPr>
          <p:cNvPr id="26636" name="Picture 20" descr="Schermata 2016-10-04 alle 17.18.11.png">
            <a:extLst>
              <a:ext uri="{FF2B5EF4-FFF2-40B4-BE49-F238E27FC236}">
                <a16:creationId xmlns:a16="http://schemas.microsoft.com/office/drawing/2014/main" id="{E4E74B01-564C-F246-BF9F-5552A5D147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29200"/>
            <a:ext cx="38354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>
            <a:extLst>
              <a:ext uri="{FF2B5EF4-FFF2-40B4-BE49-F238E27FC236}">
                <a16:creationId xmlns:a16="http://schemas.microsoft.com/office/drawing/2014/main" id="{36A7780E-DCED-CB48-A22D-E7283002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31B568-4B87-314B-881E-D81C86C55F55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/>
          </a:p>
        </p:txBody>
      </p:sp>
      <p:sp>
        <p:nvSpPr>
          <p:cNvPr id="27650" name="Footer Placeholder 5">
            <a:extLst>
              <a:ext uri="{FF2B5EF4-FFF2-40B4-BE49-F238E27FC236}">
                <a16:creationId xmlns:a16="http://schemas.microsoft.com/office/drawing/2014/main" id="{13E1E440-A673-8043-A999-243486BB5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7651" name="Title 4">
            <a:extLst>
              <a:ext uri="{FF2B5EF4-FFF2-40B4-BE49-F238E27FC236}">
                <a16:creationId xmlns:a16="http://schemas.microsoft.com/office/drawing/2014/main" id="{707BBB32-D550-8741-AE29-3CB6E1ABBC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8134672" cy="1295400"/>
          </a:xfrm>
        </p:spPr>
        <p:txBody>
          <a:bodyPr anchor="t"/>
          <a:lstStyle/>
          <a:p>
            <a:pPr marL="533400" indent="-533400" algn="l">
              <a:buFont typeface="+mj-lt"/>
              <a:buAutoNum type="alphaUcPeriod" startAt="3"/>
            </a:pPr>
            <a: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</a:rPr>
              <a:t>Collegamento fra forme ∞ </a:t>
            </a:r>
            <a:r>
              <a:rPr lang="it-IT" altLang="it-IT" sz="4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−</a:t>
            </a:r>
            <a: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</a:rPr>
              <a:t> ∞ e ∞/∞</a:t>
            </a:r>
            <a:b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</a:rPr>
            </a:br>
            <a: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</a:rPr>
              <a:t>con funzioni irrazionali</a:t>
            </a:r>
          </a:p>
        </p:txBody>
      </p:sp>
      <p:sp>
        <p:nvSpPr>
          <p:cNvPr id="27652" name="TextBox 10">
            <a:extLst>
              <a:ext uri="{FF2B5EF4-FFF2-40B4-BE49-F238E27FC236}">
                <a16:creationId xmlns:a16="http://schemas.microsoft.com/office/drawing/2014/main" id="{F1C09EAC-5F82-AE4D-AD2C-ACD1C0815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5">
            <a:extLst>
              <a:ext uri="{FF2B5EF4-FFF2-40B4-BE49-F238E27FC236}">
                <a16:creationId xmlns:a16="http://schemas.microsoft.com/office/drawing/2014/main" id="{FB3B347F-5615-384D-A9F4-56C9C35A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FB8E5A-BAB0-7D47-AFB7-93980FC78775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/>
          </a:p>
        </p:txBody>
      </p:sp>
      <p:sp>
        <p:nvSpPr>
          <p:cNvPr id="28674" name="Footer Placeholder 5">
            <a:extLst>
              <a:ext uri="{FF2B5EF4-FFF2-40B4-BE49-F238E27FC236}">
                <a16:creationId xmlns:a16="http://schemas.microsoft.com/office/drawing/2014/main" id="{3C53BF14-AD1D-B04B-84CB-2863EFEE7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8675" name="Title 4">
            <a:extLst>
              <a:ext uri="{FF2B5EF4-FFF2-40B4-BE49-F238E27FC236}">
                <a16:creationId xmlns:a16="http://schemas.microsoft.com/office/drawing/2014/main" id="{89B34177-263E-2045-A5DF-C94D814A06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28800" y="304800"/>
            <a:ext cx="64008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Esempi di calcoli svolti</a:t>
            </a:r>
          </a:p>
        </p:txBody>
      </p:sp>
      <p:sp>
        <p:nvSpPr>
          <p:cNvPr id="28676" name="TextBox 10">
            <a:extLst>
              <a:ext uri="{FF2B5EF4-FFF2-40B4-BE49-F238E27FC236}">
                <a16:creationId xmlns:a16="http://schemas.microsoft.com/office/drawing/2014/main" id="{E5D57F26-A7D0-9A42-8E86-C5BA664E4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8677" name="TextBox 5">
            <a:extLst>
              <a:ext uri="{FF2B5EF4-FFF2-40B4-BE49-F238E27FC236}">
                <a16:creationId xmlns:a16="http://schemas.microsoft.com/office/drawing/2014/main" id="{45FED065-CCD4-4445-99A2-850C7143E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9906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FF"/>
                </a:solidFill>
                <a:latin typeface="Arial Narrow" panose="020B0604020202020204" pitchFamily="34" charset="0"/>
              </a:rPr>
              <a:t>Esempio 6</a:t>
            </a:r>
          </a:p>
        </p:txBody>
      </p:sp>
      <p:pic>
        <p:nvPicPr>
          <p:cNvPr id="28678" name="Picture 14" descr="Schermata 2016-10-04 alle 18.52.13.png">
            <a:extLst>
              <a:ext uri="{FF2B5EF4-FFF2-40B4-BE49-F238E27FC236}">
                <a16:creationId xmlns:a16="http://schemas.microsoft.com/office/drawing/2014/main" id="{E2A87FE7-1EF0-AD4C-867C-6E47E31788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15" descr="Schermata 2016-10-04 alle 18.53.16.png">
            <a:extLst>
              <a:ext uri="{FF2B5EF4-FFF2-40B4-BE49-F238E27FC236}">
                <a16:creationId xmlns:a16="http://schemas.microsoft.com/office/drawing/2014/main" id="{66162C99-5660-6448-81AF-F3EC58045C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52800"/>
            <a:ext cx="84582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TextBox 16">
            <a:extLst>
              <a:ext uri="{FF2B5EF4-FFF2-40B4-BE49-F238E27FC236}">
                <a16:creationId xmlns:a16="http://schemas.microsoft.com/office/drawing/2014/main" id="{5B751BDE-9662-E142-9EC7-315998630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562600"/>
            <a:ext cx="2743200" cy="708025"/>
          </a:xfrm>
          <a:prstGeom prst="rect">
            <a:avLst/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Arial Narrow" panose="020B0604020202020204" pitchFamily="34" charset="0"/>
              </a:rPr>
              <a:t>Raccolgo la potenza di </a:t>
            </a:r>
            <a:r>
              <a:rPr lang="it-IT" altLang="it-IT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Arial Narrow" panose="020B0604020202020204" pitchFamily="34" charset="0"/>
              </a:rPr>
              <a:t>con esponente massimo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14EACDB-5AF7-A142-9771-A8EF8E795DA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209800" y="5105400"/>
            <a:ext cx="685800" cy="2286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8682" name="Picture 22" descr="Schermata 2016-10-02 alle 19.17.19.png">
            <a:extLst>
              <a:ext uri="{FF2B5EF4-FFF2-40B4-BE49-F238E27FC236}">
                <a16:creationId xmlns:a16="http://schemas.microsoft.com/office/drawing/2014/main" id="{59CEB26B-7503-9047-B34C-FA80293C35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31"/>
          <a:stretch>
            <a:fillRect/>
          </a:stretch>
        </p:blipFill>
        <p:spPr bwMode="auto">
          <a:xfrm>
            <a:off x="152400" y="685800"/>
            <a:ext cx="2374900" cy="914400"/>
          </a:xfrm>
          <a:prstGeom prst="rect">
            <a:avLst/>
          </a:prstGeom>
          <a:noFill/>
          <a:ln w="25400">
            <a:solidFill>
              <a:srgbClr val="FFD97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>
            <a:extLst>
              <a:ext uri="{FF2B5EF4-FFF2-40B4-BE49-F238E27FC236}">
                <a16:creationId xmlns:a16="http://schemas.microsoft.com/office/drawing/2014/main" id="{B053F9CD-DB32-D64A-95E4-5057FE49A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6D7DA2-9112-FA4B-BFF3-607827771354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/>
          </a:p>
        </p:txBody>
      </p:sp>
      <p:sp>
        <p:nvSpPr>
          <p:cNvPr id="29698" name="Footer Placeholder 5">
            <a:extLst>
              <a:ext uri="{FF2B5EF4-FFF2-40B4-BE49-F238E27FC236}">
                <a16:creationId xmlns:a16="http://schemas.microsoft.com/office/drawing/2014/main" id="{D048598A-C6F5-2F42-B220-DF29B74A0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9699" name="Title 4">
            <a:extLst>
              <a:ext uri="{FF2B5EF4-FFF2-40B4-BE49-F238E27FC236}">
                <a16:creationId xmlns:a16="http://schemas.microsoft.com/office/drawing/2014/main" id="{3EF5D361-3812-8047-93BD-74AF9AD3AA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00200" y="304800"/>
            <a:ext cx="64008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Esempi di calcoli svolti</a:t>
            </a:r>
          </a:p>
        </p:txBody>
      </p:sp>
      <p:sp>
        <p:nvSpPr>
          <p:cNvPr id="29700" name="TextBox 10">
            <a:extLst>
              <a:ext uri="{FF2B5EF4-FFF2-40B4-BE49-F238E27FC236}">
                <a16:creationId xmlns:a16="http://schemas.microsoft.com/office/drawing/2014/main" id="{1698F086-A7D2-124F-B622-6472CAED7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9701" name="TextBox 5">
            <a:extLst>
              <a:ext uri="{FF2B5EF4-FFF2-40B4-BE49-F238E27FC236}">
                <a16:creationId xmlns:a16="http://schemas.microsoft.com/office/drawing/2014/main" id="{39E87AAD-08C7-3941-B19E-4AD40EB7D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9144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FF"/>
                </a:solidFill>
                <a:latin typeface="Arial Narrow" panose="020B0604020202020204" pitchFamily="34" charset="0"/>
              </a:rPr>
              <a:t>Esempio 7</a:t>
            </a:r>
          </a:p>
        </p:txBody>
      </p:sp>
      <p:pic>
        <p:nvPicPr>
          <p:cNvPr id="29702" name="Picture 6" descr="Schermata 2016-10-04 alle 18.04.38.png">
            <a:extLst>
              <a:ext uri="{FF2B5EF4-FFF2-40B4-BE49-F238E27FC236}">
                <a16:creationId xmlns:a16="http://schemas.microsoft.com/office/drawing/2014/main" id="{8CBE0017-18E3-5E46-B078-5A454D8F0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371600"/>
            <a:ext cx="36195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8" descr="Schermata 2016-10-04 alle 18.09.39.png">
            <a:extLst>
              <a:ext uri="{FF2B5EF4-FFF2-40B4-BE49-F238E27FC236}">
                <a16:creationId xmlns:a16="http://schemas.microsoft.com/office/drawing/2014/main" id="{8A00ABF3-6370-BF45-A8E5-11E8081EAC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800"/>
            <a:ext cx="8534400" cy="211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4" name="TextBox 10">
            <a:extLst>
              <a:ext uri="{FF2B5EF4-FFF2-40B4-BE49-F238E27FC236}">
                <a16:creationId xmlns:a16="http://schemas.microsoft.com/office/drawing/2014/main" id="{90A6720C-2960-4845-B7C1-98EC7BFB3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410200"/>
            <a:ext cx="3048000" cy="120015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altLang="it-IT" sz="2400" b="1" i="1">
                <a:latin typeface="Arial Narrow" panose="020B0604020202020204" pitchFamily="34" charset="0"/>
              </a:rPr>
              <a:t> </a:t>
            </a:r>
            <a:r>
              <a:rPr lang="it-IT" altLang="it-IT" sz="2400" b="1">
                <a:latin typeface="Arial Narrow" panose="020B0604020202020204" pitchFamily="34" charset="0"/>
              </a:rPr>
              <a:t>tende a +∞ perciò, nel calcolo del limite, ho: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Arial Narrow" panose="020B0604020202020204" pitchFamily="34" charset="0"/>
              </a:rPr>
              <a:t> </a:t>
            </a:r>
            <a:r>
              <a:rPr lang="it-IT" altLang="it-IT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it-IT" altLang="it-IT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it-IT" altLang="it-IT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it-IT" altLang="it-IT" sz="2400" b="1">
                <a:latin typeface="Arial Narrow" panose="020B0604020202020204" pitchFamily="34" charset="0"/>
              </a:rPr>
              <a:t>e quindi </a:t>
            </a:r>
            <a:r>
              <a:rPr lang="it-IT" altLang="it-IT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it-IT" altLang="it-IT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altLang="it-IT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it-IT" altLang="it-IT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altLang="it-IT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b="1">
                <a:latin typeface="Arial Narrow" panose="020B0604020202020204" pitchFamily="34" charset="0"/>
              </a:rPr>
              <a:t> </a:t>
            </a:r>
            <a:endParaRPr lang="it-IT" altLang="it-IT" sz="24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BD7EA39-C2A0-794E-AE06-8C61443B3A1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6134100" y="4610100"/>
            <a:ext cx="762000" cy="6858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6" name="TextBox 17">
            <a:extLst>
              <a:ext uri="{FF2B5EF4-FFF2-40B4-BE49-F238E27FC236}">
                <a16:creationId xmlns:a16="http://schemas.microsoft.com/office/drawing/2014/main" id="{7BA5E5A1-2D72-F846-B0DA-B52399231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410200"/>
            <a:ext cx="2743200" cy="708025"/>
          </a:xfrm>
          <a:prstGeom prst="rect">
            <a:avLst/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Arial Narrow" panose="020B0604020202020204" pitchFamily="34" charset="0"/>
              </a:rPr>
              <a:t>Raccolgo la potenza di </a:t>
            </a:r>
            <a:r>
              <a:rPr lang="it-IT" altLang="it-IT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Arial Narrow" panose="020B0604020202020204" pitchFamily="34" charset="0"/>
              </a:rPr>
              <a:t>con esponente massimo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AFBB132-C3C6-1741-B2D4-70D7853002F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4648200" y="4572000"/>
            <a:ext cx="1143000" cy="5334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708" name="Picture 16" descr="Schermata 2016-10-04 alle 10.27.12.png">
            <a:extLst>
              <a:ext uri="{FF2B5EF4-FFF2-40B4-BE49-F238E27FC236}">
                <a16:creationId xmlns:a16="http://schemas.microsoft.com/office/drawing/2014/main" id="{956BD2FD-E264-3541-9D18-924426C331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90800"/>
            <a:ext cx="2286000" cy="850900"/>
          </a:xfrm>
          <a:prstGeom prst="rect">
            <a:avLst/>
          </a:prstGeom>
          <a:noFill/>
          <a:ln w="25400">
            <a:solidFill>
              <a:srgbClr val="FFD97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>
            <a:extLst>
              <a:ext uri="{FF2B5EF4-FFF2-40B4-BE49-F238E27FC236}">
                <a16:creationId xmlns:a16="http://schemas.microsoft.com/office/drawing/2014/main" id="{CE45513A-F7BF-8D40-A00F-616B6A09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84ED97-ABA8-FA42-924D-E06C2D1C7AFE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/>
          </a:p>
        </p:txBody>
      </p:sp>
      <p:sp>
        <p:nvSpPr>
          <p:cNvPr id="30722" name="Footer Placeholder 5">
            <a:extLst>
              <a:ext uri="{FF2B5EF4-FFF2-40B4-BE49-F238E27FC236}">
                <a16:creationId xmlns:a16="http://schemas.microsoft.com/office/drawing/2014/main" id="{4B3D6DAB-FF4F-9048-9B8A-F49743C91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80528" y="6398718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 dirty="0"/>
              <a:t>Daniela Valenti, 2021</a:t>
            </a:r>
          </a:p>
        </p:txBody>
      </p:sp>
      <p:sp>
        <p:nvSpPr>
          <p:cNvPr id="30723" name="Title 4">
            <a:extLst>
              <a:ext uri="{FF2B5EF4-FFF2-40B4-BE49-F238E27FC236}">
                <a16:creationId xmlns:a16="http://schemas.microsoft.com/office/drawing/2014/main" id="{EC69316C-E4FA-B44D-874C-32740074B2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304800"/>
            <a:ext cx="61722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Forme indeterminate con funzioni irrazionali</a:t>
            </a:r>
          </a:p>
        </p:txBody>
      </p:sp>
      <p:sp>
        <p:nvSpPr>
          <p:cNvPr id="30724" name="TextBox 10">
            <a:extLst>
              <a:ext uri="{FF2B5EF4-FFF2-40B4-BE49-F238E27FC236}">
                <a16:creationId xmlns:a16="http://schemas.microsoft.com/office/drawing/2014/main" id="{2CF96B3F-E6BA-4B43-ACBF-283577533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725" name="TextBox 12">
            <a:extLst>
              <a:ext uri="{FF2B5EF4-FFF2-40B4-BE49-F238E27FC236}">
                <a16:creationId xmlns:a16="http://schemas.microsoft.com/office/drawing/2014/main" id="{CB944148-C314-CD41-B25C-CE2EDA220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52600"/>
            <a:ext cx="842689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b="1" dirty="0">
                <a:solidFill>
                  <a:srgbClr val="000000"/>
                </a:solidFill>
                <a:latin typeface="Arial Narrow" panose="020B0604020202020204" pitchFamily="34" charset="0"/>
              </a:rPr>
              <a:t>Sono limiti impegnativi nei calcoli con carta e penna, non solo quando sono basati sulle proprietà algebriche illustrate in questo approfondimento, ma anche quando sono basati sulle derivate.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>
            <a:extLst>
              <a:ext uri="{FF2B5EF4-FFF2-40B4-BE49-F238E27FC236}">
                <a16:creationId xmlns:a16="http://schemas.microsoft.com/office/drawing/2014/main" id="{727BB1A0-30CF-F945-BD22-D01B73F5B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069E11-6363-1B42-9CD5-674C5A351F01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/>
          </a:p>
        </p:txBody>
      </p:sp>
      <p:sp>
        <p:nvSpPr>
          <p:cNvPr id="18434" name="Footer Placeholder 5">
            <a:extLst>
              <a:ext uri="{FF2B5EF4-FFF2-40B4-BE49-F238E27FC236}">
                <a16:creationId xmlns:a16="http://schemas.microsoft.com/office/drawing/2014/main" id="{78C48A70-6BEE-4341-A0C7-F3538DBD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18435" name="TextBox 10">
            <a:extLst>
              <a:ext uri="{FF2B5EF4-FFF2-40B4-BE49-F238E27FC236}">
                <a16:creationId xmlns:a16="http://schemas.microsoft.com/office/drawing/2014/main" id="{8E6ED3F1-9E5E-0A41-A288-E02108A7B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8436" name="Title 11">
            <a:extLst>
              <a:ext uri="{FF2B5EF4-FFF2-40B4-BE49-F238E27FC236}">
                <a16:creationId xmlns:a16="http://schemas.microsoft.com/office/drawing/2014/main" id="{E1DD07DF-4445-5849-940F-FF70B9CD09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1905000"/>
            <a:ext cx="8915400" cy="1371600"/>
          </a:xfrm>
        </p:spPr>
        <p:txBody>
          <a:bodyPr anchor="t"/>
          <a:lstStyle/>
          <a:p>
            <a:pPr marL="620713" indent="-620713" algn="l"/>
            <a:r>
              <a:rPr lang="it-IT" altLang="it-IT" sz="4200" b="1" dirty="0">
                <a:solidFill>
                  <a:srgbClr val="FF0000"/>
                </a:solidFill>
                <a:latin typeface="Arial Narrow" panose="020B0604020202020204" pitchFamily="34" charset="0"/>
              </a:rPr>
              <a:t>A. Forme indeterminate del tipo ∞</a:t>
            </a:r>
            <a:r>
              <a:rPr lang="it-IT" altLang="it-IT" sz="42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−</a:t>
            </a:r>
            <a:r>
              <a:rPr lang="it-IT" altLang="it-IT" sz="4200" b="1" dirty="0">
                <a:solidFill>
                  <a:srgbClr val="FF0000"/>
                </a:solidFill>
                <a:latin typeface="Arial Narrow" panose="020B0604020202020204" pitchFamily="34" charset="0"/>
              </a:rPr>
              <a:t>∞ che sono differenze di funzioni irrazionali</a:t>
            </a:r>
          </a:p>
        </p:txBody>
      </p:sp>
      <p:sp>
        <p:nvSpPr>
          <p:cNvPr id="18437" name="TextBox 24">
            <a:extLst>
              <a:ext uri="{FF2B5EF4-FFF2-40B4-BE49-F238E27FC236}">
                <a16:creationId xmlns:a16="http://schemas.microsoft.com/office/drawing/2014/main" id="{E602B6FC-FD47-7F46-8786-6DFEC609B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>
            <a:extLst>
              <a:ext uri="{FF2B5EF4-FFF2-40B4-BE49-F238E27FC236}">
                <a16:creationId xmlns:a16="http://schemas.microsoft.com/office/drawing/2014/main" id="{20BAD254-AB1C-3445-BECC-CC5164AC2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1CFE5A-24BA-AF4E-83D2-420A1F7D5DA6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/>
          </a:p>
        </p:txBody>
      </p:sp>
      <p:sp>
        <p:nvSpPr>
          <p:cNvPr id="19458" name="Footer Placeholder 5">
            <a:extLst>
              <a:ext uri="{FF2B5EF4-FFF2-40B4-BE49-F238E27FC236}">
                <a16:creationId xmlns:a16="http://schemas.microsoft.com/office/drawing/2014/main" id="{6D713E61-4598-784D-8F39-238ECE153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19459" name="TextBox 10">
            <a:extLst>
              <a:ext uri="{FF2B5EF4-FFF2-40B4-BE49-F238E27FC236}">
                <a16:creationId xmlns:a16="http://schemas.microsoft.com/office/drawing/2014/main" id="{21E1E65B-1165-4645-8BDC-27C486719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9460" name="Title 11">
            <a:extLst>
              <a:ext uri="{FF2B5EF4-FFF2-40B4-BE49-F238E27FC236}">
                <a16:creationId xmlns:a16="http://schemas.microsoft.com/office/drawing/2014/main" id="{EF30DAE0-FDE9-F74B-9641-07BE40AE7E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304800"/>
            <a:ext cx="68580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Nozioni da applicare nei calcoli</a:t>
            </a:r>
          </a:p>
        </p:txBody>
      </p:sp>
      <p:sp>
        <p:nvSpPr>
          <p:cNvPr id="19461" name="TextBox 24">
            <a:extLst>
              <a:ext uri="{FF2B5EF4-FFF2-40B4-BE49-F238E27FC236}">
                <a16:creationId xmlns:a16="http://schemas.microsoft.com/office/drawing/2014/main" id="{2C2689DF-11E6-E743-AC2E-21B356658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</a:p>
        </p:txBody>
      </p:sp>
      <p:pic>
        <p:nvPicPr>
          <p:cNvPr id="19462" name="Picture 14" descr="Schermata 2016-10-04 alle 10.14.08.png">
            <a:extLst>
              <a:ext uri="{FF2B5EF4-FFF2-40B4-BE49-F238E27FC236}">
                <a16:creationId xmlns:a16="http://schemas.microsoft.com/office/drawing/2014/main" id="{4AE1247F-E1F4-AF43-9595-FD7C456F7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8610600" cy="11430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15" descr="Schermata 2016-10-04 alle 10.14.16.png">
            <a:extLst>
              <a:ext uri="{FF2B5EF4-FFF2-40B4-BE49-F238E27FC236}">
                <a16:creationId xmlns:a16="http://schemas.microsoft.com/office/drawing/2014/main" id="{5CBC372A-50DA-5D47-95A2-F8AAD0D52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33800"/>
            <a:ext cx="8077200" cy="102711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>
            <a:extLst>
              <a:ext uri="{FF2B5EF4-FFF2-40B4-BE49-F238E27FC236}">
                <a16:creationId xmlns:a16="http://schemas.microsoft.com/office/drawing/2014/main" id="{F533E2B0-D8BE-134C-AFE3-D7B1468FB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F9EBD0-FBF1-8648-AEF7-B1CEF4ACBADF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20482" name="Footer Placeholder 5">
            <a:extLst>
              <a:ext uri="{FF2B5EF4-FFF2-40B4-BE49-F238E27FC236}">
                <a16:creationId xmlns:a16="http://schemas.microsoft.com/office/drawing/2014/main" id="{C44B71EE-F0B4-9140-A1DB-EA310235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0483" name="TextBox 10">
            <a:extLst>
              <a:ext uri="{FF2B5EF4-FFF2-40B4-BE49-F238E27FC236}">
                <a16:creationId xmlns:a16="http://schemas.microsoft.com/office/drawing/2014/main" id="{09456DC9-4BCB-3642-870C-DB85836A9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0484" name="Title 11">
            <a:extLst>
              <a:ext uri="{FF2B5EF4-FFF2-40B4-BE49-F238E27FC236}">
                <a16:creationId xmlns:a16="http://schemas.microsoft.com/office/drawing/2014/main" id="{98BCB2BE-00AA-BF44-A622-E4AC59E1C6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304800"/>
            <a:ext cx="68580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Esempi di calcoli svolti</a:t>
            </a:r>
          </a:p>
        </p:txBody>
      </p:sp>
      <p:sp>
        <p:nvSpPr>
          <p:cNvPr id="20485" name="TextBox 24">
            <a:extLst>
              <a:ext uri="{FF2B5EF4-FFF2-40B4-BE49-F238E27FC236}">
                <a16:creationId xmlns:a16="http://schemas.microsoft.com/office/drawing/2014/main" id="{20DBFD00-92A4-334F-B663-986CCD0CD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</a:p>
        </p:txBody>
      </p:sp>
      <p:sp>
        <p:nvSpPr>
          <p:cNvPr id="20486" name="TextBox 23">
            <a:extLst>
              <a:ext uri="{FF2B5EF4-FFF2-40B4-BE49-F238E27FC236}">
                <a16:creationId xmlns:a16="http://schemas.microsoft.com/office/drawing/2014/main" id="{4F8049A8-6773-7C4C-AB54-EE651D962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0668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FF"/>
                </a:solidFill>
                <a:latin typeface="Arial Narrow" panose="020B0604020202020204" pitchFamily="34" charset="0"/>
              </a:rPr>
              <a:t>ESEMPIO 1</a:t>
            </a:r>
          </a:p>
        </p:txBody>
      </p:sp>
      <p:pic>
        <p:nvPicPr>
          <p:cNvPr id="20487" name="Picture 15" descr="Schermata 2016-10-02 alle 18.58.30.png">
            <a:extLst>
              <a:ext uri="{FF2B5EF4-FFF2-40B4-BE49-F238E27FC236}">
                <a16:creationId xmlns:a16="http://schemas.microsoft.com/office/drawing/2014/main" id="{6654CB0D-6D24-0444-BCC1-BDAD4392B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28321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21" descr="Limiti4_Approfondi1a.jpg">
            <a:extLst>
              <a:ext uri="{FF2B5EF4-FFF2-40B4-BE49-F238E27FC236}">
                <a16:creationId xmlns:a16="http://schemas.microsoft.com/office/drawing/2014/main" id="{A6CF2A07-CB72-E84B-9EC3-9FBD77CE9B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33"/>
          <a:stretch>
            <a:fillRect/>
          </a:stretch>
        </p:blipFill>
        <p:spPr bwMode="auto">
          <a:xfrm>
            <a:off x="1676400" y="3124200"/>
            <a:ext cx="59166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22" descr="Schermata 2016-10-02 alle 19.17.19.png">
            <a:extLst>
              <a:ext uri="{FF2B5EF4-FFF2-40B4-BE49-F238E27FC236}">
                <a16:creationId xmlns:a16="http://schemas.microsoft.com/office/drawing/2014/main" id="{DD08BC28-91EB-D24D-801F-D7E96694C2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31"/>
          <a:stretch>
            <a:fillRect/>
          </a:stretch>
        </p:blipFill>
        <p:spPr bwMode="auto">
          <a:xfrm>
            <a:off x="3581400" y="5029200"/>
            <a:ext cx="2374900" cy="1066800"/>
          </a:xfrm>
          <a:prstGeom prst="rect">
            <a:avLst/>
          </a:prstGeom>
          <a:noFill/>
          <a:ln w="25400">
            <a:solidFill>
              <a:srgbClr val="FFD97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>
            <a:extLst>
              <a:ext uri="{FF2B5EF4-FFF2-40B4-BE49-F238E27FC236}">
                <a16:creationId xmlns:a16="http://schemas.microsoft.com/office/drawing/2014/main" id="{E877E976-F5E9-F240-99FA-72ED83DE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067F08-AB87-BA47-B0D9-FB6A960BA78C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/>
          </a:p>
        </p:txBody>
      </p:sp>
      <p:sp>
        <p:nvSpPr>
          <p:cNvPr id="21506" name="Footer Placeholder 5">
            <a:extLst>
              <a:ext uri="{FF2B5EF4-FFF2-40B4-BE49-F238E27FC236}">
                <a16:creationId xmlns:a16="http://schemas.microsoft.com/office/drawing/2014/main" id="{1341CC0D-C7AB-6748-A390-7C09C50F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1507" name="TextBox 10">
            <a:extLst>
              <a:ext uri="{FF2B5EF4-FFF2-40B4-BE49-F238E27FC236}">
                <a16:creationId xmlns:a16="http://schemas.microsoft.com/office/drawing/2014/main" id="{1D6BFC08-5CC9-E44A-8E9C-F662B0993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1508" name="Title 11">
            <a:extLst>
              <a:ext uri="{FF2B5EF4-FFF2-40B4-BE49-F238E27FC236}">
                <a16:creationId xmlns:a16="http://schemas.microsoft.com/office/drawing/2014/main" id="{7740F496-632B-EB44-8C34-3333BD0808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304800"/>
            <a:ext cx="68580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Esempi di calcoli svolti</a:t>
            </a:r>
          </a:p>
        </p:txBody>
      </p:sp>
      <p:sp>
        <p:nvSpPr>
          <p:cNvPr id="21509" name="TextBox 24">
            <a:extLst>
              <a:ext uri="{FF2B5EF4-FFF2-40B4-BE49-F238E27FC236}">
                <a16:creationId xmlns:a16="http://schemas.microsoft.com/office/drawing/2014/main" id="{194DE121-F96E-AF4B-9457-FFC3E4D78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</a:p>
        </p:txBody>
      </p:sp>
      <p:sp>
        <p:nvSpPr>
          <p:cNvPr id="21510" name="TextBox 23">
            <a:extLst>
              <a:ext uri="{FF2B5EF4-FFF2-40B4-BE49-F238E27FC236}">
                <a16:creationId xmlns:a16="http://schemas.microsoft.com/office/drawing/2014/main" id="{804BCA14-1B6F-D243-A0DD-D362EA8C9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0668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FF"/>
                </a:solidFill>
                <a:latin typeface="Arial Narrow" panose="020B0604020202020204" pitchFamily="34" charset="0"/>
              </a:rPr>
              <a:t>ESEMPIO 2</a:t>
            </a:r>
          </a:p>
        </p:txBody>
      </p:sp>
      <p:pic>
        <p:nvPicPr>
          <p:cNvPr id="21511" name="Picture 13" descr="Schermata 2016-10-04 alle 10.22.09.png">
            <a:extLst>
              <a:ext uri="{FF2B5EF4-FFF2-40B4-BE49-F238E27FC236}">
                <a16:creationId xmlns:a16="http://schemas.microsoft.com/office/drawing/2014/main" id="{3ABC5746-05B5-8D4D-AFB1-E1C2AF642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76400"/>
            <a:ext cx="27813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4" descr="Schermata 2016-10-04 alle 10.26.17.png">
            <a:extLst>
              <a:ext uri="{FF2B5EF4-FFF2-40B4-BE49-F238E27FC236}">
                <a16:creationId xmlns:a16="http://schemas.microsoft.com/office/drawing/2014/main" id="{296DAA3F-69BD-E347-852A-F2E5C5F637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200400"/>
            <a:ext cx="666750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16" descr="Schermata 2016-10-04 alle 10.27.12.png">
            <a:extLst>
              <a:ext uri="{FF2B5EF4-FFF2-40B4-BE49-F238E27FC236}">
                <a16:creationId xmlns:a16="http://schemas.microsoft.com/office/drawing/2014/main" id="{D20985A7-3D2F-E140-9927-33C3FBE487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181600"/>
            <a:ext cx="2286000" cy="850900"/>
          </a:xfrm>
          <a:prstGeom prst="rect">
            <a:avLst/>
          </a:prstGeom>
          <a:noFill/>
          <a:ln w="25400">
            <a:solidFill>
              <a:srgbClr val="FFD97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>
            <a:extLst>
              <a:ext uri="{FF2B5EF4-FFF2-40B4-BE49-F238E27FC236}">
                <a16:creationId xmlns:a16="http://schemas.microsoft.com/office/drawing/2014/main" id="{408B8468-E911-4942-A883-B6FF29D37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C7587-03CA-6242-9BA4-3B446318CD84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/>
          </a:p>
        </p:txBody>
      </p:sp>
      <p:sp>
        <p:nvSpPr>
          <p:cNvPr id="22530" name="Footer Placeholder 5">
            <a:extLst>
              <a:ext uri="{FF2B5EF4-FFF2-40B4-BE49-F238E27FC236}">
                <a16:creationId xmlns:a16="http://schemas.microsoft.com/office/drawing/2014/main" id="{10FE052F-EA3A-074D-B987-BC652077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2531" name="TextBox 10">
            <a:extLst>
              <a:ext uri="{FF2B5EF4-FFF2-40B4-BE49-F238E27FC236}">
                <a16:creationId xmlns:a16="http://schemas.microsoft.com/office/drawing/2014/main" id="{3C700BEF-9242-F040-868D-C2624F989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2532" name="Title 11">
            <a:extLst>
              <a:ext uri="{FF2B5EF4-FFF2-40B4-BE49-F238E27FC236}">
                <a16:creationId xmlns:a16="http://schemas.microsoft.com/office/drawing/2014/main" id="{C4513A96-764A-B749-9FB8-8B66CFC338F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1905000"/>
            <a:ext cx="8915400" cy="1371600"/>
          </a:xfrm>
        </p:spPr>
        <p:txBody>
          <a:bodyPr anchor="t"/>
          <a:lstStyle/>
          <a:p>
            <a:pPr marL="620713" indent="-620713" algn="l"/>
            <a:r>
              <a:rPr lang="it-IT" altLang="it-IT" sz="4200" b="1" dirty="0">
                <a:solidFill>
                  <a:srgbClr val="FF0000"/>
                </a:solidFill>
                <a:latin typeface="Arial Narrow" panose="020B0604020202020204" pitchFamily="34" charset="0"/>
              </a:rPr>
              <a:t>B. Forme indeterminate del tipo ∞/∞ che sono quozienti di funzioni irrazionali</a:t>
            </a:r>
          </a:p>
        </p:txBody>
      </p:sp>
      <p:sp>
        <p:nvSpPr>
          <p:cNvPr id="22533" name="TextBox 24">
            <a:extLst>
              <a:ext uri="{FF2B5EF4-FFF2-40B4-BE49-F238E27FC236}">
                <a16:creationId xmlns:a16="http://schemas.microsoft.com/office/drawing/2014/main" id="{9D2346F0-363E-A548-A9C1-E9453D56A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>
            <a:extLst>
              <a:ext uri="{FF2B5EF4-FFF2-40B4-BE49-F238E27FC236}">
                <a16:creationId xmlns:a16="http://schemas.microsoft.com/office/drawing/2014/main" id="{341E18D7-723C-9E43-AADA-650417BF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B14C12-A2B2-3E4D-8C05-A6BDA2518D50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/>
          </a:p>
        </p:txBody>
      </p:sp>
      <p:sp>
        <p:nvSpPr>
          <p:cNvPr id="23554" name="Footer Placeholder 5">
            <a:extLst>
              <a:ext uri="{FF2B5EF4-FFF2-40B4-BE49-F238E27FC236}">
                <a16:creationId xmlns:a16="http://schemas.microsoft.com/office/drawing/2014/main" id="{12D62AF6-738D-2D44-9EBF-0C2D3CD59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3555" name="TextBox 10">
            <a:extLst>
              <a:ext uri="{FF2B5EF4-FFF2-40B4-BE49-F238E27FC236}">
                <a16:creationId xmlns:a16="http://schemas.microsoft.com/office/drawing/2014/main" id="{384267DA-00A1-1F44-9589-7CE0012F1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3556" name="Title 11">
            <a:extLst>
              <a:ext uri="{FF2B5EF4-FFF2-40B4-BE49-F238E27FC236}">
                <a16:creationId xmlns:a16="http://schemas.microsoft.com/office/drawing/2014/main" id="{9DCBBCA5-776F-F24F-B049-13D6B2A824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6962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Nozioni da applicare nei calcoli</a:t>
            </a:r>
          </a:p>
        </p:txBody>
      </p:sp>
      <p:sp>
        <p:nvSpPr>
          <p:cNvPr id="23557" name="TextBox 24">
            <a:extLst>
              <a:ext uri="{FF2B5EF4-FFF2-40B4-BE49-F238E27FC236}">
                <a16:creationId xmlns:a16="http://schemas.microsoft.com/office/drawing/2014/main" id="{19CA7733-D4AA-3C45-B4E9-3A7B84AA2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</a:p>
        </p:txBody>
      </p:sp>
      <p:pic>
        <p:nvPicPr>
          <p:cNvPr id="23558" name="Picture 9" descr="Schermata 2016-10-04 alle 11.36.27.png">
            <a:extLst>
              <a:ext uri="{FF2B5EF4-FFF2-40B4-BE49-F238E27FC236}">
                <a16:creationId xmlns:a16="http://schemas.microsoft.com/office/drawing/2014/main" id="{EDD0EA76-5D2F-4C45-9527-598A3C70AD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2423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>
            <a:extLst>
              <a:ext uri="{FF2B5EF4-FFF2-40B4-BE49-F238E27FC236}">
                <a16:creationId xmlns:a16="http://schemas.microsoft.com/office/drawing/2014/main" id="{0D1FB0F6-E5D9-C64C-B77D-7E8EE9F1E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1EBEA0-4DE5-5C49-8A89-7D2EBFDCA257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400"/>
          </a:p>
        </p:txBody>
      </p:sp>
      <p:sp>
        <p:nvSpPr>
          <p:cNvPr id="24578" name="Footer Placeholder 5">
            <a:extLst>
              <a:ext uri="{FF2B5EF4-FFF2-40B4-BE49-F238E27FC236}">
                <a16:creationId xmlns:a16="http://schemas.microsoft.com/office/drawing/2014/main" id="{3948B303-CC83-D040-B0C4-6A7B65DE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4579" name="TextBox 10">
            <a:extLst>
              <a:ext uri="{FF2B5EF4-FFF2-40B4-BE49-F238E27FC236}">
                <a16:creationId xmlns:a16="http://schemas.microsoft.com/office/drawing/2014/main" id="{1714C11E-B083-8D4A-877A-ACA50D989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4580" name="Title 11">
            <a:extLst>
              <a:ext uri="{FF2B5EF4-FFF2-40B4-BE49-F238E27FC236}">
                <a16:creationId xmlns:a16="http://schemas.microsoft.com/office/drawing/2014/main" id="{6781FFD1-EC93-284A-953A-25B7B647FE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304800"/>
            <a:ext cx="68580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Esempi di calcoli svolti</a:t>
            </a:r>
          </a:p>
        </p:txBody>
      </p:sp>
      <p:sp>
        <p:nvSpPr>
          <p:cNvPr id="24581" name="TextBox 24">
            <a:extLst>
              <a:ext uri="{FF2B5EF4-FFF2-40B4-BE49-F238E27FC236}">
                <a16:creationId xmlns:a16="http://schemas.microsoft.com/office/drawing/2014/main" id="{027EC440-9A02-C949-8617-189D33EE9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</a:p>
        </p:txBody>
      </p:sp>
      <p:sp>
        <p:nvSpPr>
          <p:cNvPr id="24582" name="TextBox 23">
            <a:extLst>
              <a:ext uri="{FF2B5EF4-FFF2-40B4-BE49-F238E27FC236}">
                <a16:creationId xmlns:a16="http://schemas.microsoft.com/office/drawing/2014/main" id="{5B67B0D6-E3F6-824B-B02A-415467453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0668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FF"/>
                </a:solidFill>
                <a:latin typeface="Arial Narrow" panose="020B0604020202020204" pitchFamily="34" charset="0"/>
              </a:rPr>
              <a:t>ESEMPIO 3</a:t>
            </a:r>
          </a:p>
        </p:txBody>
      </p:sp>
      <p:pic>
        <p:nvPicPr>
          <p:cNvPr id="24583" name="Picture 10" descr="Schermata 2016-10-04 alle 11.22.50.png">
            <a:extLst>
              <a:ext uri="{FF2B5EF4-FFF2-40B4-BE49-F238E27FC236}">
                <a16:creationId xmlns:a16="http://schemas.microsoft.com/office/drawing/2014/main" id="{C47C010B-3559-FA47-932D-3927DE54D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6"/>
          <a:stretch>
            <a:fillRect/>
          </a:stretch>
        </p:blipFill>
        <p:spPr bwMode="auto">
          <a:xfrm>
            <a:off x="3276600" y="1600200"/>
            <a:ext cx="2578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TextBox 12">
            <a:extLst>
              <a:ext uri="{FF2B5EF4-FFF2-40B4-BE49-F238E27FC236}">
                <a16:creationId xmlns:a16="http://schemas.microsoft.com/office/drawing/2014/main" id="{4A5BF239-D15C-564F-99F7-8407E5B2B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2743200" cy="708025"/>
          </a:xfrm>
          <a:prstGeom prst="rect">
            <a:avLst/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Arial Narrow" panose="020B0604020202020204" pitchFamily="34" charset="0"/>
              </a:rPr>
              <a:t>Raccolgo la potenza di </a:t>
            </a:r>
            <a:r>
              <a:rPr lang="it-IT" altLang="it-IT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Arial Narrow" panose="020B0604020202020204" pitchFamily="34" charset="0"/>
              </a:rPr>
              <a:t>con esponente massimo</a:t>
            </a:r>
          </a:p>
        </p:txBody>
      </p:sp>
      <p:pic>
        <p:nvPicPr>
          <p:cNvPr id="24585" name="Picture 20" descr="Schermata 2016-10-04 alle 11.40.56.png">
            <a:extLst>
              <a:ext uri="{FF2B5EF4-FFF2-40B4-BE49-F238E27FC236}">
                <a16:creationId xmlns:a16="http://schemas.microsoft.com/office/drawing/2014/main" id="{43F8901C-A806-594A-A7DC-F12D157D6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"/>
          <a:stretch>
            <a:fillRect/>
          </a:stretch>
        </p:blipFill>
        <p:spPr bwMode="auto">
          <a:xfrm>
            <a:off x="152400" y="3505200"/>
            <a:ext cx="8758238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F5BA3ED-E396-2B4F-A0BC-618A053B791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1066800" y="4495800"/>
            <a:ext cx="838200" cy="6858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7" name="TextBox 28">
            <a:extLst>
              <a:ext uri="{FF2B5EF4-FFF2-40B4-BE49-F238E27FC236}">
                <a16:creationId xmlns:a16="http://schemas.microsoft.com/office/drawing/2014/main" id="{159D430E-7BB8-314A-ACE1-48C6FE2B5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410200"/>
            <a:ext cx="2895600" cy="708025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altLang="it-IT" sz="2000" b="1" i="1">
                <a:solidFill>
                  <a:srgbClr val="FF0000"/>
                </a:solidFill>
                <a:latin typeface="Arial Narrow" panose="020B0604020202020204" pitchFamily="34" charset="0"/>
              </a:rPr>
              <a:t> </a:t>
            </a:r>
            <a:r>
              <a:rPr lang="it-IT" altLang="it-IT" sz="2000" b="1">
                <a:solidFill>
                  <a:srgbClr val="FF0000"/>
                </a:solidFill>
                <a:latin typeface="Arial Narrow" panose="020B0604020202020204" pitchFamily="34" charset="0"/>
              </a:rPr>
              <a:t>tende a +∞ perciò, nel calcolo del limite, ho </a:t>
            </a:r>
            <a:r>
              <a:rPr lang="it-IT" altLang="it-IT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it-IT" altLang="it-IT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it-IT" altLang="it-IT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it-IT" altLang="it-IT" sz="2000" b="1">
                <a:solidFill>
                  <a:srgbClr val="FF0000"/>
                </a:solidFill>
                <a:latin typeface="Arial Narrow" panose="020B0604020202020204" pitchFamily="34" charset="0"/>
              </a:rPr>
              <a:t> </a:t>
            </a:r>
            <a:endParaRPr lang="it-IT" altLang="it-IT" sz="20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4E44D92-D1AB-6842-941E-47B15878BBA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943600" y="4724400"/>
            <a:ext cx="1143000" cy="6858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>
            <a:extLst>
              <a:ext uri="{FF2B5EF4-FFF2-40B4-BE49-F238E27FC236}">
                <a16:creationId xmlns:a16="http://schemas.microsoft.com/office/drawing/2014/main" id="{B36DE0B6-ABF9-A04F-B785-88F70C898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1C776D-C3FE-924A-A0E0-4A4669AD0A7E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/>
          </a:p>
        </p:txBody>
      </p:sp>
      <p:sp>
        <p:nvSpPr>
          <p:cNvPr id="25602" name="Footer Placeholder 5">
            <a:extLst>
              <a:ext uri="{FF2B5EF4-FFF2-40B4-BE49-F238E27FC236}">
                <a16:creationId xmlns:a16="http://schemas.microsoft.com/office/drawing/2014/main" id="{9A37368A-159A-4B41-A8B1-4B0BFD3F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3276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2021</a:t>
            </a:r>
          </a:p>
        </p:txBody>
      </p:sp>
      <p:sp>
        <p:nvSpPr>
          <p:cNvPr id="25603" name="TextBox 10">
            <a:extLst>
              <a:ext uri="{FF2B5EF4-FFF2-40B4-BE49-F238E27FC236}">
                <a16:creationId xmlns:a16="http://schemas.microsoft.com/office/drawing/2014/main" id="{06E3A7D6-CE31-B24A-AFA8-3DFBF77A3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5604" name="Title 11">
            <a:extLst>
              <a:ext uri="{FF2B5EF4-FFF2-40B4-BE49-F238E27FC236}">
                <a16:creationId xmlns:a16="http://schemas.microsoft.com/office/drawing/2014/main" id="{FAF06A95-BEAB-A344-8966-8229CECD64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52400"/>
            <a:ext cx="6858000" cy="762000"/>
          </a:xfrm>
        </p:spPr>
        <p:txBody>
          <a:bodyPr anchor="t"/>
          <a:lstStyle/>
          <a:p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</a:rPr>
              <a:t>Esempi di calcoli svolti</a:t>
            </a:r>
          </a:p>
        </p:txBody>
      </p:sp>
      <p:sp>
        <p:nvSpPr>
          <p:cNvPr id="25605" name="TextBox 24">
            <a:extLst>
              <a:ext uri="{FF2B5EF4-FFF2-40B4-BE49-F238E27FC236}">
                <a16:creationId xmlns:a16="http://schemas.microsoft.com/office/drawing/2014/main" id="{57380BF4-0D86-734F-8675-71740651E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861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 </a:t>
            </a:r>
          </a:p>
        </p:txBody>
      </p:sp>
      <p:sp>
        <p:nvSpPr>
          <p:cNvPr id="25606" name="TextBox 23">
            <a:extLst>
              <a:ext uri="{FF2B5EF4-FFF2-40B4-BE49-F238E27FC236}">
                <a16:creationId xmlns:a16="http://schemas.microsoft.com/office/drawing/2014/main" id="{72B530A4-9042-5641-9E72-F82E50DDD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8382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FF"/>
                </a:solidFill>
                <a:latin typeface="Arial Narrow" panose="020B0604020202020204" pitchFamily="34" charset="0"/>
              </a:rPr>
              <a:t>ESEMPIO 4</a:t>
            </a:r>
          </a:p>
        </p:txBody>
      </p:sp>
      <p:pic>
        <p:nvPicPr>
          <p:cNvPr id="25607" name="Picture 34" descr="Schermata 2016-10-04 alle 14.29.26.png">
            <a:extLst>
              <a:ext uri="{FF2B5EF4-FFF2-40B4-BE49-F238E27FC236}">
                <a16:creationId xmlns:a16="http://schemas.microsoft.com/office/drawing/2014/main" id="{28BB1492-9520-1E4F-BFE9-795DC96D9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71600"/>
            <a:ext cx="24257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35" descr="Schermata 2016-10-04 alle 14.33.43.png">
            <a:extLst>
              <a:ext uri="{FF2B5EF4-FFF2-40B4-BE49-F238E27FC236}">
                <a16:creationId xmlns:a16="http://schemas.microsoft.com/office/drawing/2014/main" id="{B6270939-853D-9C42-A66B-2B3EE37DD9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3337"/>
          <a:stretch>
            <a:fillRect/>
          </a:stretch>
        </p:blipFill>
        <p:spPr bwMode="auto">
          <a:xfrm>
            <a:off x="1371600" y="3200400"/>
            <a:ext cx="6413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Box 36">
            <a:extLst>
              <a:ext uri="{FF2B5EF4-FFF2-40B4-BE49-F238E27FC236}">
                <a16:creationId xmlns:a16="http://schemas.microsoft.com/office/drawing/2014/main" id="{241F61AC-0FA8-6B4F-8258-A8DA6B0DC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638800"/>
            <a:ext cx="2743200" cy="708025"/>
          </a:xfrm>
          <a:prstGeom prst="rect">
            <a:avLst/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Arial Narrow" panose="020B0604020202020204" pitchFamily="34" charset="0"/>
              </a:rPr>
              <a:t>Raccolgo la potenza di </a:t>
            </a:r>
            <a:r>
              <a:rPr lang="it-IT" altLang="it-IT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Arial Narrow" panose="020B0604020202020204" pitchFamily="34" charset="0"/>
              </a:rPr>
              <a:t>con esponente massimo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0690C1A-625F-0440-9FF6-31BC712F2B5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086100" y="4686300"/>
            <a:ext cx="990600" cy="7620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55A731C-1005-A24D-8E42-6814A82CC76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5181600" y="4876800"/>
            <a:ext cx="914400" cy="8382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2" name="TextBox 39">
            <a:extLst>
              <a:ext uri="{FF2B5EF4-FFF2-40B4-BE49-F238E27FC236}">
                <a16:creationId xmlns:a16="http://schemas.microsoft.com/office/drawing/2014/main" id="{54A428DD-8DBF-0E47-83DB-026430075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638800"/>
            <a:ext cx="2895600" cy="708025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altLang="it-IT" sz="2000" b="1" i="1">
                <a:solidFill>
                  <a:srgbClr val="FF0000"/>
                </a:solidFill>
                <a:latin typeface="Arial Narrow" panose="020B0604020202020204" pitchFamily="34" charset="0"/>
              </a:rPr>
              <a:t> </a:t>
            </a:r>
            <a:r>
              <a:rPr lang="it-IT" altLang="it-IT" sz="2000" b="1">
                <a:solidFill>
                  <a:srgbClr val="FF0000"/>
                </a:solidFill>
                <a:latin typeface="Arial Narrow" panose="020B0604020202020204" pitchFamily="34" charset="0"/>
              </a:rPr>
              <a:t>tende a -∞ perciò, nel calcolo del limite, ho </a:t>
            </a:r>
            <a:r>
              <a:rPr lang="it-IT" altLang="it-IT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it-IT" altLang="it-IT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it-IT" altLang="it-IT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it-IT" altLang="it-IT" sz="2000" b="1">
                <a:solidFill>
                  <a:srgbClr val="FF0000"/>
                </a:solidFill>
                <a:latin typeface="Arial Narrow" panose="020B0604020202020204" pitchFamily="34" charset="0"/>
              </a:rPr>
              <a:t> </a:t>
            </a:r>
            <a:endParaRPr lang="it-IT" altLang="it-IT" sz="20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109479</TotalTime>
  <Words>312</Words>
  <Application>Microsoft Macintosh PowerPoint</Application>
  <PresentationFormat>Presentazione su schermo (4:3)</PresentationFormat>
  <Paragraphs>74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ＭＳ ゴシック</vt:lpstr>
      <vt:lpstr>Arial</vt:lpstr>
      <vt:lpstr>Arial Narrow</vt:lpstr>
      <vt:lpstr>Times New Roman</vt:lpstr>
      <vt:lpstr>Struttura predefinita</vt:lpstr>
      <vt:lpstr>Forme indeterminate II Approfondimento 1</vt:lpstr>
      <vt:lpstr>A. Forme indeterminate del tipo ∞−∞ che sono differenze di funzioni irrazionali</vt:lpstr>
      <vt:lpstr>Nozioni da applicare nei calcoli</vt:lpstr>
      <vt:lpstr>Esempi di calcoli svolti</vt:lpstr>
      <vt:lpstr>Esempi di calcoli svolti</vt:lpstr>
      <vt:lpstr>B. Forme indeterminate del tipo ∞/∞ che sono quozienti di funzioni irrazionali</vt:lpstr>
      <vt:lpstr>Nozioni da applicare nei calcoli</vt:lpstr>
      <vt:lpstr>Esempi di calcoli svolti</vt:lpstr>
      <vt:lpstr>Esempi di calcoli svolti</vt:lpstr>
      <vt:lpstr>Esempi di calcoli svolti</vt:lpstr>
      <vt:lpstr>Collegamento fra forme ∞ − ∞ e ∞/∞ con funzioni irrazionali</vt:lpstr>
      <vt:lpstr>Esempi di calcoli svolti</vt:lpstr>
      <vt:lpstr>Esempi di calcoli svolti</vt:lpstr>
      <vt:lpstr>Forme indeterminate con funzioni irrazionali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Limiti4</dc:title>
  <dc:subject/>
  <dc:creator>Valenti</dc:creator>
  <cp:keywords/>
  <dc:description/>
  <cp:lastModifiedBy>Microsoft Office User</cp:lastModifiedBy>
  <cp:revision>2937</cp:revision>
  <dcterms:created xsi:type="dcterms:W3CDTF">2016-10-07T07:55:18Z</dcterms:created>
  <dcterms:modified xsi:type="dcterms:W3CDTF">2021-05-05T09:52:55Z</dcterms:modified>
  <cp:category/>
</cp:coreProperties>
</file>