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4" r:id="rId2"/>
    <p:sldId id="368" r:id="rId3"/>
    <p:sldId id="369" r:id="rId4"/>
    <p:sldId id="366" r:id="rId5"/>
    <p:sldId id="365" r:id="rId6"/>
    <p:sldId id="370" r:id="rId7"/>
    <p:sldId id="371" r:id="rId8"/>
    <p:sldId id="372" r:id="rId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C49B0E-93FD-0243-ACAD-69BBA879C1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9D14C-6459-1B4E-B47E-EFE92706BA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B6C0650-F21B-D848-BA02-05F092EF7911}" type="datetime1">
              <a:rPr lang="it-IT" altLang="it-IT"/>
              <a:pPr>
                <a:defRPr/>
              </a:pPr>
              <a:t>28/09/23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0C851-DC43-3B48-A95A-AE3C5C5725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BD9-F6D4-424C-A53E-9D91276F40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5D029B-2EBE-A24F-8032-7F8589EF6F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A5FDC0E-DF9D-4849-9270-77E813001E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102BCA7-F7C7-164A-9C5F-DB2FF5A0C9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E4F8DB2-57FE-BF42-85E4-5D6286FB3A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DF97284F-7C8A-634D-8765-F6AA779FCD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69C28C9-1C68-FA41-BD9F-F821B448ED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128976D4-3F10-BE42-BE27-01C5D1EAD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484741E-F0F2-0E48-87D8-5EA750E503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84741E-F0F2-0E48-87D8-5EA750E503FF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40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84741E-F0F2-0E48-87D8-5EA750E503FF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726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7CFB4F-C5BF-2B48-89CC-D55AA6270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82C94-636E-FE4D-BF55-411E2095E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929F8-EE58-E541-AAA0-680E0B7C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58BE-A1DD-4442-A047-A579EF1099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5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3BB14-649C-A344-A6EE-01987A9A7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5E224-FB9A-E54A-852B-7BC10DC72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212D02-88E8-C74E-B53F-43FFDC969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E8B1-5807-404C-9E84-055EC54C6C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908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85108-A180-E146-82B1-1A35DEA7D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B4AC3C-FB25-2247-974F-04298F0B4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651D48-6480-2E4E-82E3-9A0B859FB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BCB3-545C-464D-A409-A17374B0F6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413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18B80-6B0B-8B48-A211-40DA79DAA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FBAD4-B9A0-244A-9684-B2679FC83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9E423-3E02-0F4C-9535-39545F2CE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CBF5-09A1-C94C-A25E-FBD61E1CD8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703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8A224-EDB2-374B-BC1D-03466A04F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28410-B8C3-D744-9323-EAB0670FE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A80F9-BF0D-0F4B-8F94-B3DA82A8B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1A15-842A-DE44-8AC0-B72C023548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477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02F963-4BD0-E24C-8E9E-5AF683479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747D7E-11C7-2E42-A49B-BEE628E94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E12F1F-3486-7B40-A508-8EC7E434D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F06B-4B81-D84A-BDD2-0BD60EA33E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768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F2268-42A4-FE49-AC7F-D55575E1C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F1FB42-473C-1E42-84CA-CEB8C1811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AF8DA-7DD9-854B-8972-6D94F2ACF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4DF66-7D2B-8343-BFF3-F6E4A1D3D3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82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A87971-5E76-CA44-BCAB-0A3B9F4B3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1BAEF5-08B6-C74D-AA71-9AE2C0318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6C161F-9DED-3F47-8E59-E408EAFFA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ACD9-179C-E942-A025-5392FE0406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987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BD68AE-BAC7-874D-843D-240AE851F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E4878-61BE-1C4C-BB9E-C91C8C28F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3DB56-7C6A-4548-B2FF-2C954C936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B3E-733F-174E-9900-4A4AEF5DFB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900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741C0D-899A-B54F-BE40-D15755594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546ECE-BB3C-F34B-B5D2-FDA08B63F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2F9118-92DE-6E4B-84EC-9C212C722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971B-99D1-6144-A65A-C9611ACA72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483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924BD-9855-664D-A5E8-E53E5019F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38E14-4645-CC4F-9626-A0260B23F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A4AD0-E026-B34F-AB84-24451EE7D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EBAB-C413-9346-87E0-D1AA7DE70D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36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4D427-BA5D-6F4C-9508-767902AB2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E9CCD-029F-8A41-9D60-9330F788D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C9FC6-53F7-0F49-B983-ABBDEA89E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A7F6-4A5B-1F44-9C3D-CCB888AE8B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304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32B292-FFF7-5540-9DDC-C7CC701AD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94857F-DB7D-3548-BD33-D889D6536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C3CEA4-71DB-0D4A-884A-E5C01833C9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AE7A2A-2659-644F-91A9-101128FF94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7CDF91-236B-0E49-ABCD-1991B42B45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D8EEB5B-D7D7-DB48-8ED3-F28C469BE1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>
            <a:extLst>
              <a:ext uri="{FF2B5EF4-FFF2-40B4-BE49-F238E27FC236}">
                <a16:creationId xmlns:a16="http://schemas.microsoft.com/office/drawing/2014/main" id="{299CC2C3-D41E-5F43-A6A8-2A501D34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50865-3995-5042-8E8D-76B977BA31D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30722" name="Footer Placeholder 5">
            <a:extLst>
              <a:ext uri="{FF2B5EF4-FFF2-40B4-BE49-F238E27FC236}">
                <a16:creationId xmlns:a16="http://schemas.microsoft.com/office/drawing/2014/main" id="{435D4F61-6353-1C40-AE79-5C129A69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0723" name="Title 4">
            <a:extLst>
              <a:ext uri="{FF2B5EF4-FFF2-40B4-BE49-F238E27FC236}">
                <a16:creationId xmlns:a16="http://schemas.microsoft.com/office/drawing/2014/main" id="{0EED4E8D-DF2C-9C4E-9EFC-39942982AC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9632" y="1772816"/>
            <a:ext cx="7239000" cy="1371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 metodo per risolvere equazioni in modo approssimato 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>
            <a:extLst>
              <a:ext uri="{FF2B5EF4-FFF2-40B4-BE49-F238E27FC236}">
                <a16:creationId xmlns:a16="http://schemas.microsoft.com/office/drawing/2014/main" id="{299CC2C3-D41E-5F43-A6A8-2A501D34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50865-3995-5042-8E8D-76B977BA31D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30722" name="Footer Placeholder 5">
            <a:extLst>
              <a:ext uri="{FF2B5EF4-FFF2-40B4-BE49-F238E27FC236}">
                <a16:creationId xmlns:a16="http://schemas.microsoft.com/office/drawing/2014/main" id="{435D4F61-6353-1C40-AE79-5C129A69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0723" name="Title 4">
            <a:extLst>
              <a:ext uri="{FF2B5EF4-FFF2-40B4-BE49-F238E27FC236}">
                <a16:creationId xmlns:a16="http://schemas.microsoft.com/office/drawing/2014/main" id="{0EED4E8D-DF2C-9C4E-9EFC-39942982AC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33011"/>
            <a:ext cx="9145016" cy="638102"/>
          </a:xfrm>
        </p:spPr>
        <p:txBody>
          <a:bodyPr anchor="t"/>
          <a:lstStyle/>
          <a:p>
            <a:r>
              <a:rPr lang="it-IT" altLang="it-IT" sz="34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Un’applicazione del teorema dell’esistenza degli zeri</a:t>
            </a:r>
            <a:endParaRPr lang="it-IT" altLang="it-IT" sz="34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30724" name="TextBox 16">
            <a:extLst>
              <a:ext uri="{FF2B5EF4-FFF2-40B4-BE49-F238E27FC236}">
                <a16:creationId xmlns:a16="http://schemas.microsoft.com/office/drawing/2014/main" id="{8CF01A15-C21C-AE4C-9F25-0D610FBD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240" y="887681"/>
            <a:ext cx="485624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Il teorema dell’esistenza degli zeri è alla base di un metodo per risolvere equazioni in modo approssimato.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Riprendiamo un esempio per scoprire il procedimento.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4ED3DAB-B52D-1043-AF93-E18C617D9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8" y="872681"/>
            <a:ext cx="3774460" cy="56454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037820-D190-5B40-AD68-3031A2B7CBD4}"/>
              </a:ext>
            </a:extLst>
          </p:cNvPr>
          <p:cNvSpPr txBox="1"/>
          <p:nvPr/>
        </p:nvSpPr>
        <p:spPr>
          <a:xfrm>
            <a:off x="4283968" y="3501008"/>
            <a:ext cx="468052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è uno zero della funzione </a:t>
            </a:r>
            <a:r>
              <a:rPr lang="it-IT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(x) nell’intervallo [2, 4], cioè risulta</a:t>
            </a:r>
          </a:p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 </a:t>
            </a:r>
            <a:r>
              <a:rPr lang="it-IT" alt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</a:p>
          <a:p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Posso anche dire che:</a:t>
            </a:r>
          </a:p>
          <a:p>
            <a:r>
              <a:rPr 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è una soluzione dell‘equazione</a:t>
            </a:r>
          </a:p>
          <a:p>
            <a:pPr algn="ctr"/>
            <a:r>
              <a:rPr lang="it-IT" alt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0</a:t>
            </a:r>
            <a:endParaRPr lang="it-IT" altLang="it-IT" sz="2400" b="1" dirty="0">
              <a:latin typeface="Arial Narrow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2E187E5-4A29-EE47-99F0-C6C4264EE7E5}"/>
              </a:ext>
            </a:extLst>
          </p:cNvPr>
          <p:cNvCxnSpPr>
            <a:cxnSpLocks/>
          </p:cNvCxnSpPr>
          <p:nvPr/>
        </p:nvCxnSpPr>
        <p:spPr>
          <a:xfrm flipH="1">
            <a:off x="3131840" y="3861048"/>
            <a:ext cx="1152128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23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>
            <a:extLst>
              <a:ext uri="{FF2B5EF4-FFF2-40B4-BE49-F238E27FC236}">
                <a16:creationId xmlns:a16="http://schemas.microsoft.com/office/drawing/2014/main" id="{299CC2C3-D41E-5F43-A6A8-2A501D34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50865-3995-5042-8E8D-76B977BA31D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30722" name="Footer Placeholder 5">
            <a:extLst>
              <a:ext uri="{FF2B5EF4-FFF2-40B4-BE49-F238E27FC236}">
                <a16:creationId xmlns:a16="http://schemas.microsoft.com/office/drawing/2014/main" id="{435D4F61-6353-1C40-AE79-5C129A69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0723" name="Title 4">
            <a:extLst>
              <a:ext uri="{FF2B5EF4-FFF2-40B4-BE49-F238E27FC236}">
                <a16:creationId xmlns:a16="http://schemas.microsoft.com/office/drawing/2014/main" id="{0EED4E8D-DF2C-9C4E-9EFC-39942982AC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33011"/>
            <a:ext cx="9145016" cy="638102"/>
          </a:xfrm>
        </p:spPr>
        <p:txBody>
          <a:bodyPr anchor="t"/>
          <a:lstStyle/>
          <a:p>
            <a:r>
              <a:rPr lang="it-IT" altLang="it-IT" sz="3400" b="1" dirty="0">
                <a:solidFill>
                  <a:srgbClr val="FF0000"/>
                </a:solidFill>
                <a:latin typeface="Arial Narrow" panose="020B0604020202020204" pitchFamily="34" charset="0"/>
              </a:rPr>
              <a:t>Soluzione approssimata di un’equazione</a:t>
            </a:r>
            <a:endParaRPr lang="it-IT" altLang="it-IT" sz="34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30725" name="TextBox 18">
            <a:extLst>
              <a:ext uri="{FF2B5EF4-FFF2-40B4-BE49-F238E27FC236}">
                <a16:creationId xmlns:a16="http://schemas.microsoft.com/office/drawing/2014/main" id="{D556489E-FBE6-4D41-BB89-4F4EFC0C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1693909"/>
            <a:ext cx="4546848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Una soluzione dell’equazione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it-IT" alt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0</a:t>
            </a:r>
            <a:endParaRPr lang="it-IT" altLang="it-IT" sz="2400" b="1" dirty="0"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è un numero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400" b="1" dirty="0">
                <a:latin typeface="Arial Narrow" panose="020B0604020202020204" pitchFamily="34" charset="0"/>
              </a:rPr>
              <a:t>, tale 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             </a:t>
            </a:r>
            <a:r>
              <a:rPr lang="it-IT" alt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Una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soluzione approssimata </a:t>
            </a:r>
            <a:r>
              <a:rPr lang="it-IT" altLang="it-IT" sz="2400" b="1" dirty="0">
                <a:latin typeface="Arial Narrow" panose="020B0604020202020204" pitchFamily="34" charset="0"/>
              </a:rPr>
              <a:t>della stessa equazione è un numero </a:t>
            </a:r>
            <a:r>
              <a:rPr lang="it-IT" alt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400" b="1" dirty="0">
                <a:latin typeface="Arial Narrow" panose="020B0604020202020204" pitchFamily="34" charset="0"/>
              </a:rPr>
              <a:t>, tale 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           </a:t>
            </a:r>
            <a:r>
              <a:rPr lang="it-IT" alt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è ‘vicino a 0’</a:t>
            </a:r>
            <a:endParaRPr lang="it-IT" altLang="it-IT" sz="2400" b="1" dirty="0"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Ecco un metodo per trovare una soluzione approssimata.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4ED3DAB-B52D-1043-AF93-E18C617D9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8" y="872681"/>
            <a:ext cx="3774460" cy="56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3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>
            <a:extLst>
              <a:ext uri="{FF2B5EF4-FFF2-40B4-BE49-F238E27FC236}">
                <a16:creationId xmlns:a16="http://schemas.microsoft.com/office/drawing/2014/main" id="{299CC2C3-D41E-5F43-A6A8-2A501D34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50865-3995-5042-8E8D-76B977BA31D6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30722" name="Footer Placeholder 5">
            <a:extLst>
              <a:ext uri="{FF2B5EF4-FFF2-40B4-BE49-F238E27FC236}">
                <a16:creationId xmlns:a16="http://schemas.microsoft.com/office/drawing/2014/main" id="{435D4F61-6353-1C40-AE79-5C129A69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0723" name="Title 4">
            <a:extLst>
              <a:ext uri="{FF2B5EF4-FFF2-40B4-BE49-F238E27FC236}">
                <a16:creationId xmlns:a16="http://schemas.microsoft.com/office/drawing/2014/main" id="{0EED4E8D-DF2C-9C4E-9EFC-39942982AC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807896" cy="684312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Soluzione approssimata di un’equazione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30725" name="TextBox 18">
            <a:extLst>
              <a:ext uri="{FF2B5EF4-FFF2-40B4-BE49-F238E27FC236}">
                <a16:creationId xmlns:a16="http://schemas.microsoft.com/office/drawing/2014/main" id="{D556489E-FBE6-4D41-BB89-4F4EFC0C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044" y="2417110"/>
            <a:ext cx="5410200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L’intervallo [2, 4] racchiude la soluzione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it-IT" altLang="it-IT" sz="2400" b="1" dirty="0">
                <a:latin typeface="Arial Narrow" panose="020B0604020202020204" pitchFamily="34" charset="0"/>
              </a:rPr>
              <a:t>esatta e suggerisce un procedimento per trovare una prima soluzione approssimata.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Calcolo la media m</a:t>
            </a:r>
            <a:r>
              <a:rPr lang="it-IT" altLang="it-IT" sz="2400" b="1" baseline="-25000" dirty="0">
                <a:latin typeface="Arial Narrow" panose="020B0604020202020204" pitchFamily="34" charset="0"/>
              </a:rPr>
              <a:t>1</a:t>
            </a:r>
            <a:r>
              <a:rPr lang="it-IT" altLang="it-IT" sz="2400" b="1" dirty="0">
                <a:latin typeface="Arial Narrow" panose="020B0604020202020204" pitchFamily="34" charset="0"/>
              </a:rPr>
              <a:t> fra 2 e 4 e ottengo: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  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(2 + 4) : 2 = 3       </a:t>
            </a:r>
            <a:r>
              <a:rPr lang="it-IT" alt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1,5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Ma 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it-IT" altLang="it-IT" sz="2400" b="1" dirty="0">
                <a:latin typeface="Arial Narrow" panose="020B0604020202020204" pitchFamily="34" charset="0"/>
              </a:rPr>
              <a:t>è troppo lontano da 0.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7E408F-9A54-4945-91E4-29BBE3F9042E}"/>
              </a:ext>
            </a:extLst>
          </p:cNvPr>
          <p:cNvSpPr txBox="1"/>
          <p:nvPr/>
        </p:nvSpPr>
        <p:spPr>
          <a:xfrm>
            <a:off x="3851920" y="990269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Procedimento per trovare una soluzione approssimata dell’equazione</a:t>
            </a:r>
          </a:p>
          <a:p>
            <a:pPr algn="ctr"/>
            <a:r>
              <a:rPr lang="it-IT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</a:t>
            </a:r>
            <a:r>
              <a:rPr 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68004F3-B569-E64E-8398-2676632F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6984"/>
            <a:ext cx="3514266" cy="51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7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>
            <a:extLst>
              <a:ext uri="{FF2B5EF4-FFF2-40B4-BE49-F238E27FC236}">
                <a16:creationId xmlns:a16="http://schemas.microsoft.com/office/drawing/2014/main" id="{2D226D4F-FB5C-964B-941E-5536C9D5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97DBD-9B48-C64E-AB70-D0247E1BD43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31746" name="Footer Placeholder 5">
            <a:extLst>
              <a:ext uri="{FF2B5EF4-FFF2-40B4-BE49-F238E27FC236}">
                <a16:creationId xmlns:a16="http://schemas.microsoft.com/office/drawing/2014/main" id="{CAE198AE-6D14-B742-98FA-76817BCF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05172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1747" name="Title 4">
            <a:extLst>
              <a:ext uri="{FF2B5EF4-FFF2-40B4-BE49-F238E27FC236}">
                <a16:creationId xmlns:a16="http://schemas.microsoft.com/office/drawing/2014/main" id="{D37FDC38-13E0-7449-8D47-45324218BE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7630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Migliorare l’approssimazione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76C40E-472E-204B-8A91-866FEEE3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392487" cy="4706015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73F7EB23-8914-324F-B7E1-01339E1C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917" y="980683"/>
            <a:ext cx="5101483" cy="178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latin typeface="Arial Narrow" panose="020B0604020202020204" pitchFamily="34" charset="0"/>
              </a:rPr>
              <a:t>Osservo il più ‘stretto’ intervallo [3, 4], con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latin typeface="Arial Narrow" panose="020B0604020202020204" pitchFamily="34" charset="0"/>
              </a:rPr>
              <a:t>                </a:t>
            </a:r>
            <a:r>
              <a:rPr lang="it-IT" altLang="it-IT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it-IT" alt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1,5 </a:t>
            </a:r>
            <a:r>
              <a:rPr lang="it-IT" altLang="it-IT" sz="2200" b="1" dirty="0"/>
              <a:t>e 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= </a:t>
            </a:r>
            <a:r>
              <a:rPr lang="it-IT" alt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latin typeface="Arial Narrow" panose="020B0604020202020204" pitchFamily="34" charset="0"/>
              </a:rPr>
              <a:t>che hanno ancora segno opposto.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2200" b="1" dirty="0">
                <a:latin typeface="Arial Narrow" panose="020B0604020202020204" pitchFamily="34" charset="0"/>
              </a:rPr>
              <a:t>Calcolo la media m</a:t>
            </a:r>
            <a:r>
              <a:rPr lang="it-IT" altLang="it-IT" sz="2200" b="1" baseline="-25000" dirty="0">
                <a:latin typeface="Arial Narrow" panose="020B0604020202020204" pitchFamily="34" charset="0"/>
              </a:rPr>
              <a:t>2</a:t>
            </a:r>
            <a:r>
              <a:rPr lang="it-IT" altLang="it-IT" sz="2200" b="1" dirty="0">
                <a:latin typeface="Arial Narrow" panose="020B0604020202020204" pitchFamily="34" charset="0"/>
              </a:rPr>
              <a:t> fra 3 e 4 e ottengo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latin typeface="Arial Narrow" panose="020B0604020202020204" pitchFamily="34" charset="0"/>
              </a:rPr>
              <a:t>    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+ 4) : 2 = 3,5       </a:t>
            </a:r>
            <a:r>
              <a:rPr lang="it-IT" altLang="it-IT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(3,5) </a:t>
            </a:r>
            <a:r>
              <a:rPr lang="it-IT" alt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-0,125    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C25D551-C737-7540-B2C4-95D02184891D}"/>
              </a:ext>
            </a:extLst>
          </p:cNvPr>
          <p:cNvSpPr/>
          <p:nvPr/>
        </p:nvSpPr>
        <p:spPr>
          <a:xfrm>
            <a:off x="4584712" y="2912720"/>
            <a:ext cx="4019736" cy="1446550"/>
          </a:xfrm>
          <a:prstGeom prst="rect">
            <a:avLst/>
          </a:prstGeom>
          <a:solidFill>
            <a:srgbClr val="FFFEE8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200" b="1" dirty="0">
                <a:latin typeface="Arial Narrow" panose="020B0604020202020204" pitchFamily="34" charset="0"/>
              </a:rPr>
              <a:t>Ora osservo </a:t>
            </a:r>
            <a:r>
              <a:rPr lang="it-IT" altLang="it-IT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(3,5) =  </a:t>
            </a:r>
            <a:r>
              <a:rPr lang="it-IT" altLang="it-IT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-0,125 </a:t>
            </a:r>
            <a:r>
              <a:rPr lang="it-IT" altLang="it-IT" sz="2200" b="1" dirty="0">
                <a:latin typeface="Arial Narrow" panose="020B0604020202020204" pitchFamily="34" charset="0"/>
              </a:rPr>
              <a:t>più vicino a 0 sull’asse y.</a:t>
            </a:r>
          </a:p>
          <a:p>
            <a:pPr eaLnBrk="1" hangingPunct="1"/>
            <a:r>
              <a:rPr lang="it-IT" altLang="it-IT" sz="2200" b="1" dirty="0">
                <a:latin typeface="Arial Narrow" panose="020B0604020202020204" pitchFamily="34" charset="0"/>
              </a:rPr>
              <a:t>Perciò </a:t>
            </a:r>
            <a:r>
              <a:rPr lang="it-IT" alt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it-IT" altLang="it-IT" sz="2200" b="1" dirty="0">
                <a:latin typeface="Arial Narrow" panose="020B0604020202020204" pitchFamily="34" charset="0"/>
              </a:rPr>
              <a:t> è una migliore approssimazione della soluzione </a:t>
            </a:r>
            <a:r>
              <a:rPr lang="it-IT" altLang="it-IT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200" b="1" dirty="0">
                <a:latin typeface="Arial Narrow" panose="020B0604020202020204" pitchFamily="34" charset="0"/>
              </a:rPr>
              <a:t>.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95E134-45AF-3543-9D4F-BC96EDF45476}"/>
              </a:ext>
            </a:extLst>
          </p:cNvPr>
          <p:cNvSpPr txBox="1"/>
          <p:nvPr/>
        </p:nvSpPr>
        <p:spPr>
          <a:xfrm>
            <a:off x="4402940" y="4557842"/>
            <a:ext cx="4522913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Valuto la distanza fra </a:t>
            </a:r>
            <a:r>
              <a:rPr lang="it-IT" altLang="it-IT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(3,5)</a:t>
            </a:r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e 0, data da</a:t>
            </a:r>
          </a:p>
          <a:p>
            <a:pPr algn="ctr"/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|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(3,5)| = |</a:t>
            </a:r>
            <a:r>
              <a:rPr lang="it-IT" altLang="it-IT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-0,125| = 0,125</a:t>
            </a:r>
          </a:p>
          <a:p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per valutare quanto la soluzione approssimata è vicina a quella esatta.</a:t>
            </a:r>
            <a:endParaRPr lang="it-IT"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>
            <a:extLst>
              <a:ext uri="{FF2B5EF4-FFF2-40B4-BE49-F238E27FC236}">
                <a16:creationId xmlns:a16="http://schemas.microsoft.com/office/drawing/2014/main" id="{2D226D4F-FB5C-964B-941E-5536C9D5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97DBD-9B48-C64E-AB70-D0247E1BD43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31746" name="Footer Placeholder 5">
            <a:extLst>
              <a:ext uri="{FF2B5EF4-FFF2-40B4-BE49-F238E27FC236}">
                <a16:creationId xmlns:a16="http://schemas.microsoft.com/office/drawing/2014/main" id="{CAE198AE-6D14-B742-98FA-76817BCF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1747" name="Title 4">
            <a:extLst>
              <a:ext uri="{FF2B5EF4-FFF2-40B4-BE49-F238E27FC236}">
                <a16:creationId xmlns:a16="http://schemas.microsoft.com/office/drawing/2014/main" id="{D37FDC38-13E0-7449-8D47-45324218BE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7630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Metodo di bisezione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31748" name="TextBox 16">
            <a:extLst>
              <a:ext uri="{FF2B5EF4-FFF2-40B4-BE49-F238E27FC236}">
                <a16:creationId xmlns:a16="http://schemas.microsoft.com/office/drawing/2014/main" id="{68FDF287-A9C0-D34D-925C-337F9551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18" y="2194346"/>
            <a:ext cx="8450582" cy="3139321"/>
          </a:xfrm>
          <a:prstGeom prst="rect">
            <a:avLst/>
          </a:prstGeom>
          <a:solidFill>
            <a:srgbClr val="FFFEE8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Arial Narrow" panose="020B0604020202020204" pitchFamily="34" charset="0"/>
              </a:rPr>
              <a:t>Il procedimento prende il nome di </a:t>
            </a:r>
            <a:r>
              <a:rPr lang="it-IT" altLang="it-IT" sz="2600" b="1" i="1" dirty="0">
                <a:latin typeface="Arial Narrow" panose="020B0604020202020204" pitchFamily="34" charset="0"/>
              </a:rPr>
              <a:t>‘Metodo di bisezione’</a:t>
            </a:r>
            <a:r>
              <a:rPr lang="it-IT" altLang="it-IT" sz="2600" b="1" dirty="0">
                <a:latin typeface="Arial Narrow" panose="020B0604020202020204" pitchFamily="34" charset="0"/>
              </a:rPr>
              <a:t>, perché si basa sul </a:t>
            </a:r>
            <a:r>
              <a:rPr lang="it-IT" altLang="it-IT" sz="2600" b="1" i="1" dirty="0">
                <a:latin typeface="Arial Narrow" panose="020B0604020202020204" pitchFamily="34" charset="0"/>
              </a:rPr>
              <a:t>bisecare</a:t>
            </a:r>
            <a:r>
              <a:rPr lang="it-IT" altLang="it-IT" sz="2600" b="1" dirty="0">
                <a:latin typeface="Arial Narrow" panose="020B0604020202020204" pitchFamily="34" charset="0"/>
              </a:rPr>
              <a:t>, cioè dimezzare, l’ampiezza dell’intervallo.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Arial Narrow" panose="020B0604020202020204" pitchFamily="34" charset="0"/>
              </a:rPr>
              <a:t>E’ un </a:t>
            </a:r>
            <a:r>
              <a:rPr lang="it-IT" altLang="it-IT" sz="2600" b="1" i="1" dirty="0">
                <a:latin typeface="Arial Narrow" panose="020B0604020202020204" pitchFamily="34" charset="0"/>
              </a:rPr>
              <a:t>metodo</a:t>
            </a:r>
            <a:r>
              <a:rPr lang="it-IT" altLang="it-IT" sz="2600" b="1" dirty="0">
                <a:latin typeface="Arial Narrow" panose="020B0604020202020204" pitchFamily="34" charset="0"/>
              </a:rPr>
              <a:t> </a:t>
            </a:r>
            <a:r>
              <a:rPr lang="it-IT" altLang="it-IT" sz="2600" b="1" i="1" dirty="0">
                <a:latin typeface="Arial Narrow" panose="020B0604020202020204" pitchFamily="34" charset="0"/>
              </a:rPr>
              <a:t>iterativo</a:t>
            </a:r>
            <a:r>
              <a:rPr lang="it-IT" altLang="it-IT" sz="2600" b="1" dirty="0">
                <a:latin typeface="Arial Narrow" panose="020B0604020202020204" pitchFamily="34" charset="0"/>
              </a:rPr>
              <a:t>: porta a iterare, cioè a ripetere, uno stesso procedimento più volte, a partire da intervalli che via via diventano più piccoli.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Arial Narrow" panose="020B0604020202020204" pitchFamily="34" charset="0"/>
              </a:rPr>
              <a:t>E posso continuare ad applicare il metodo per migliorare ancora l’approssimazione.</a:t>
            </a:r>
          </a:p>
        </p:txBody>
      </p:sp>
      <p:sp>
        <p:nvSpPr>
          <p:cNvPr id="31750" name="TextBox 9">
            <a:extLst>
              <a:ext uri="{FF2B5EF4-FFF2-40B4-BE49-F238E27FC236}">
                <a16:creationId xmlns:a16="http://schemas.microsoft.com/office/drawing/2014/main" id="{E0E50777-4A25-0D41-88E6-FAC124A6A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98" y="829459"/>
            <a:ext cx="864120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00FF"/>
                </a:solidFill>
                <a:latin typeface="Arial Narrow" panose="020B0604020202020204" pitchFamily="34" charset="0"/>
              </a:rPr>
              <a:t>Ho ripetuto la seconda volta lo stesso calcolo della media, applicato però a un intervallo più piccolo, e sono arrivato ad una seconda approssimazione della soluzione </a:t>
            </a:r>
            <a:r>
              <a:rPr lang="it-IT" altLang="it-IT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600" b="1" dirty="0">
                <a:solidFill>
                  <a:srgbClr val="0000FF"/>
                </a:solidFill>
                <a:latin typeface="Arial Narrow" panose="020B0604020202020204" pitchFamily="34" charset="0"/>
              </a:rPr>
              <a:t>: è </a:t>
            </a:r>
            <a:r>
              <a:rPr lang="it-IT" altLang="it-IT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6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600" b="1" dirty="0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600" b="1" dirty="0">
                <a:solidFill>
                  <a:srgbClr val="0000FF"/>
                </a:solidFill>
                <a:latin typeface="Arial Narrow" panose="020B0604020202020204" pitchFamily="34" charset="0"/>
              </a:rPr>
              <a:t>più vicina a </a:t>
            </a:r>
            <a:r>
              <a:rPr lang="it-IT" altLang="it-IT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6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r>
              <a:rPr lang="it-IT" altLang="it-IT" sz="26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it-IT" altLang="it-IT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7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>
            <a:extLst>
              <a:ext uri="{FF2B5EF4-FFF2-40B4-BE49-F238E27FC236}">
                <a16:creationId xmlns:a16="http://schemas.microsoft.com/office/drawing/2014/main" id="{2D226D4F-FB5C-964B-941E-5536C9D5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97DBD-9B48-C64E-AB70-D0247E1BD43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31746" name="Footer Placeholder 5">
            <a:extLst>
              <a:ext uri="{FF2B5EF4-FFF2-40B4-BE49-F238E27FC236}">
                <a16:creationId xmlns:a16="http://schemas.microsoft.com/office/drawing/2014/main" id="{CAE198AE-6D14-B742-98FA-76817BCF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1747" name="Title 4">
            <a:extLst>
              <a:ext uri="{FF2B5EF4-FFF2-40B4-BE49-F238E27FC236}">
                <a16:creationId xmlns:a16="http://schemas.microsoft.com/office/drawing/2014/main" id="{D37FDC38-13E0-7449-8D47-45324218BE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99592" y="502568"/>
            <a:ext cx="7166397" cy="8382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Metodo di bisezione  con il computer</a:t>
            </a:r>
            <a:endParaRPr lang="it-IT" altLang="it-IT" sz="36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31750" name="TextBox 9">
            <a:extLst>
              <a:ext uri="{FF2B5EF4-FFF2-40B4-BE49-F238E27FC236}">
                <a16:creationId xmlns:a16="http://schemas.microsoft.com/office/drawing/2014/main" id="{E0E50777-4A25-0D41-88E6-FAC124A6A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94" y="1196752"/>
            <a:ext cx="848909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Arial Narrow" panose="020B0604020202020204" pitchFamily="34" charset="0"/>
              </a:rPr>
              <a:t>Il grafico della funzione ha dato un’intuitiva interpretazione visiva del metodo, ma non è indispensabile.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Arial Narrow" panose="020B0604020202020204" pitchFamily="34" charset="0"/>
              </a:rPr>
              <a:t>Oggi il metodo è realizzato con il computer, che ha bisogno però di un’informazione: come fermo il processo iterativo?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Arial Narrow" panose="020B0604020202020204" pitchFamily="34" charset="0"/>
              </a:rPr>
              <a:t>L’indicazione più chiara è fermare le iterazioni se l’errore di approssimazione è minore di una soglia stabilita (tolleranza).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Arial Narrow" panose="020B0604020202020204" pitchFamily="34" charset="0"/>
              </a:rPr>
              <a:t> Ad esempio, la tolleranza </a:t>
            </a:r>
            <a:r>
              <a:rPr lang="it-IT" alt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it-IT" altLang="it-IT" sz="2600" b="1" dirty="0">
                <a:latin typeface="Arial Narrow" panose="020B0604020202020204" pitchFamily="34" charset="0"/>
              </a:rPr>
              <a:t> ferma le iterazioni al passo </a:t>
            </a:r>
            <a:r>
              <a:rPr lang="it-IT" altLang="it-IT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600" b="1" dirty="0">
                <a:latin typeface="Arial Narrow" panose="020B0604020202020204" pitchFamily="34" charset="0"/>
              </a:rPr>
              <a:t> se risulta: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 &lt;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it-IT" altLang="it-IT" sz="2600" b="1" dirty="0">
              <a:latin typeface="Arial Narrow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1024DF-BBB6-DC4F-9226-9EABDA683433}"/>
              </a:ext>
            </a:extLst>
          </p:cNvPr>
          <p:cNvSpPr txBox="1"/>
          <p:nvPr/>
        </p:nvSpPr>
        <p:spPr>
          <a:xfrm>
            <a:off x="683568" y="5229200"/>
            <a:ext cx="8200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00FF"/>
                </a:solidFill>
                <a:latin typeface="Arial Narrow" panose="020B0604020202020204" pitchFamily="34" charset="0"/>
              </a:rPr>
              <a:t>Concludo con un video che riassume il metodo di bisezione</a:t>
            </a:r>
          </a:p>
        </p:txBody>
      </p:sp>
    </p:spTree>
    <p:extLst>
      <p:ext uri="{BB962C8B-B14F-4D97-AF65-F5344CB8AC3E}">
        <p14:creationId xmlns:p14="http://schemas.microsoft.com/office/powerpoint/2010/main" val="412011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>
            <a:extLst>
              <a:ext uri="{FF2B5EF4-FFF2-40B4-BE49-F238E27FC236}">
                <a16:creationId xmlns:a16="http://schemas.microsoft.com/office/drawing/2014/main" id="{2D226D4F-FB5C-964B-941E-5536C9D5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97DBD-9B48-C64E-AB70-D0247E1BD43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31746" name="Footer Placeholder 5">
            <a:extLst>
              <a:ext uri="{FF2B5EF4-FFF2-40B4-BE49-F238E27FC236}">
                <a16:creationId xmlns:a16="http://schemas.microsoft.com/office/drawing/2014/main" id="{CAE198AE-6D14-B742-98FA-76817BCF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1747" name="Title 4">
            <a:extLst>
              <a:ext uri="{FF2B5EF4-FFF2-40B4-BE49-F238E27FC236}">
                <a16:creationId xmlns:a16="http://schemas.microsoft.com/office/drawing/2014/main" id="{D37FDC38-13E0-7449-8D47-45324218BE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44624"/>
            <a:ext cx="7920880" cy="8382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 video che illustra il metodo di bisezione</a:t>
            </a:r>
            <a:endParaRPr lang="it-IT" altLang="it-IT" sz="36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2" name="LimP4Video.mp4">
            <a:hlinkClick r:id="" action="ppaction://media"/>
            <a:extLst>
              <a:ext uri="{FF2B5EF4-FFF2-40B4-BE49-F238E27FC236}">
                <a16:creationId xmlns:a16="http://schemas.microsoft.com/office/drawing/2014/main" id="{C1721639-FC02-F941-9AED-94B688A633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80362</TotalTime>
  <Words>602</Words>
  <Application>Microsoft Macintosh PowerPoint</Application>
  <PresentationFormat>Presentazione su schermo (4:3)</PresentationFormat>
  <Paragraphs>70</Paragraphs>
  <Slides>8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Times New Roman</vt:lpstr>
      <vt:lpstr>Struttura predefinita</vt:lpstr>
      <vt:lpstr>Un metodo per risolvere equazioni in modo approssimato </vt:lpstr>
      <vt:lpstr>Un’applicazione del teorema dell’esistenza degli zeri</vt:lpstr>
      <vt:lpstr>Soluzione approssimata di un’equazione</vt:lpstr>
      <vt:lpstr>Soluzione approssimata di un’equazione</vt:lpstr>
      <vt:lpstr>Migliorare l’approssimazione</vt:lpstr>
      <vt:lpstr>Metodo di bisezione</vt:lpstr>
      <vt:lpstr>Metodo di bisezione  con il computer</vt:lpstr>
      <vt:lpstr>Un video che illustra il metodo di bisezione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Acustica_Presenta2</dc:title>
  <dc:subject/>
  <dc:creator>Valenti</dc:creator>
  <cp:keywords/>
  <dc:description/>
  <cp:lastModifiedBy>Microsoft Office User</cp:lastModifiedBy>
  <cp:revision>2331</cp:revision>
  <dcterms:created xsi:type="dcterms:W3CDTF">2016-07-25T09:29:07Z</dcterms:created>
  <dcterms:modified xsi:type="dcterms:W3CDTF">2023-09-28T08:34:07Z</dcterms:modified>
  <cp:category/>
</cp:coreProperties>
</file>