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7" r:id="rId3"/>
    <p:sldId id="369" r:id="rId4"/>
    <p:sldId id="395" r:id="rId5"/>
    <p:sldId id="368" r:id="rId6"/>
    <p:sldId id="381" r:id="rId7"/>
    <p:sldId id="370" r:id="rId8"/>
    <p:sldId id="371" r:id="rId9"/>
    <p:sldId id="351" r:id="rId10"/>
    <p:sldId id="377" r:id="rId11"/>
    <p:sldId id="352" r:id="rId12"/>
    <p:sldId id="396" r:id="rId13"/>
    <p:sldId id="372" r:id="rId14"/>
    <p:sldId id="374" r:id="rId15"/>
    <p:sldId id="373" r:id="rId16"/>
    <p:sldId id="353" r:id="rId17"/>
    <p:sldId id="382" r:id="rId18"/>
    <p:sldId id="375" r:id="rId19"/>
    <p:sldId id="378" r:id="rId20"/>
    <p:sldId id="379" r:id="rId21"/>
    <p:sldId id="380" r:id="rId22"/>
    <p:sldId id="335" r:id="rId23"/>
    <p:sldId id="336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94607"/>
  </p:normalViewPr>
  <p:slideViewPr>
    <p:cSldViewPr>
      <p:cViewPr varScale="1">
        <p:scale>
          <a:sx n="124" d="100"/>
          <a:sy n="124" d="100"/>
        </p:scale>
        <p:origin x="1400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738FF-E1CD-8344-AF4D-A7FB1A0F67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503BB-BA15-C849-90FE-EEDFAE7414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F0A4DA-A833-6C4B-9C11-30067CD57B5F}" type="datetime1">
              <a:rPr lang="it-IT" altLang="it-IT"/>
              <a:pPr/>
              <a:t>27/09/23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B829F-6658-E44D-8932-F4C19CF762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5DFCF-2EFD-3B4E-ADBF-9A20F958C7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E96547-5CDB-0E41-BE04-DDEFF29D8C2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3F7057F-3655-FE4A-BDEE-37757A6FD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7311FF1-70DD-3144-8DE9-15E1F1D20C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69D8599-0DDB-BF4D-8644-3AF4522A78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39D3416-D300-7747-A709-0D72BCDEB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901496B-A67F-D64C-A768-CBC6A5288E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FE4D0BB8-9D2C-474D-886B-630002B64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92B538-A411-6E4D-871C-417F15AE33B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9CB2E75-1A8B-6D48-B976-5ED7350E84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2BE7EED-D885-0745-9978-A9827DEC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19C04CA1-5959-DB46-BAB6-6A61F1518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A901C8-BF02-4A40-AD8A-06243270CBDD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956630C-0893-8941-827A-C0531382E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2FA53FE-2928-084E-ACAE-C751E18A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C0D3264-F735-0544-8106-620133A7A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DE2A1E-798D-AD4D-A20A-7DA8F3A0E269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D956630C-0893-8941-827A-C0531382E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2FA53FE-2928-084E-ACAE-C751E18A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C0D3264-F735-0544-8106-620133A7A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DE2A1E-798D-AD4D-A20A-7DA8F3A0E269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411697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CE6701E-4010-4742-A52C-990A290D5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C490F1FC-FC93-CD43-AD07-C3F5138CA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9FBD416-E6F8-7448-8227-73410C734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A440AA-15E1-674C-9B4F-A54D7A8D8A65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30C4E330-93D7-9143-9D20-F81FCB36E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04BEA27-9142-EC45-89CE-CBB6528E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E3EDFA6-FA67-C845-81ED-3A37F2F41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1013AA-AAD7-3343-B5F1-001DAF17EF1E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5CDDE45-4432-684C-AC14-4BBD94740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0C530BB-A43C-E64D-ACE1-9156256C9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4599FFA-1D30-C442-876A-7396E5C47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177B2E-DD91-DB47-9AC6-978D41BB0824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279F3CA4-B26B-6E42-8C39-F04CDC3FA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C345759-A9B3-0347-9117-7ED3E28B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C24A309-2BE1-1343-A181-2285B571C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B7E603-9AC4-2243-B886-6ADCCCB12E93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4D0384-10FF-FA48-8907-EA0D29348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2830B8-F002-8343-82FF-5340F5C5C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7641E-C971-C149-A50E-C5A6AE6B1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2613-3A7E-214A-B8FB-0B84AC526D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039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6F8B3-F260-9B46-B778-09C74BADD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F3556F-C59F-794C-B699-7608302F9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0AC398-2A56-004E-B8F6-65809889C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2C014-1927-6D49-83D2-1E6BAAEBD9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13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951F4B-2A71-994B-940B-5AD50B269D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F00D2-266E-334F-8381-765C3D97A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8E777-41B3-B14F-806A-46D7F5934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735E0-BE36-2648-A7D1-C5B15F452E2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459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CEB0B-244C-C94B-B017-D0FF9ABD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F75C-4E59-7B46-BD26-AF773C462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0E55FE-2CBC-4E4B-88FB-6CABB778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31685-90E7-1143-BB2E-022ECCEEB6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55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8CEE0-CA2E-464A-88E6-C22B340F2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1A97D2-2179-B448-BDA3-5379BA120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24F347-79E3-6A4F-92FC-D745CA5D8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148A5-AA36-044C-8059-E92E578AB84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377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6D58F-C453-E440-BCCA-1F5607856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BF94F-3C15-794F-929A-DD248BC68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42A4D-7107-354E-B33C-ED861789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9B55-4898-F946-A72B-D5C51A7C49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565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76762-9241-4D4B-A1A9-5D1B0AFDB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73BB79-55D0-C84A-8D8A-B780FD263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96094-6B67-FA48-838D-C2B24CE0A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AA877-756D-8C42-9FCE-3BFF579A93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362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9B9053-2AE8-F24E-B90E-D40B4A6DD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CE5AEE-C6CD-8A45-834E-E0E51C6CD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FBBA19-441E-9345-9E36-241FFB001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F2141-717C-3B43-9F6C-38AD5782762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64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7220A2-66DD-1F48-8855-4C2B90BF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2E3E83-632D-024C-8456-04DE2744E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AF9DF7-FF99-9C4F-AA3B-A9B9A1F3C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27D08-16C1-6D45-8344-02A4E6A8E3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78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AEE3AD-6C03-3E4A-89FB-2CA625C28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F2F4E9-796C-3E47-9732-CD63D0407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7C56E4-7D8B-A24E-877D-883D83219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94ACE-B7F1-754A-B407-123D2D8246D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50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1F709-551E-D64B-A1FF-9CD9A3560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94747-A1DA-774B-BAE3-37FF6B98E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515728-1F47-7946-B862-277DD13EA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E151A-FA5C-684C-8379-836A6DFE23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3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F891B-563E-8243-93CD-497310350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79870-5681-BE46-8161-67B076D6A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A9F20B-3072-7249-9250-4EF85FCE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02E53-F684-1F4A-A26F-0F859641E6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7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79A770-D559-6D49-AD57-1ADD6FD0F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EE1F41-A26D-5B42-B370-9E12C5282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41DFB4-4A86-9345-BFDD-14F2A4AA78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822192-65AB-8448-94E9-1F22132BBC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A38894-3B48-9347-9F33-108FDBCBD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A20685-E283-0944-97D5-1D7B68A52C4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92CC5DB-8B3B-4B4D-8B0C-4C542A15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C76E0F-BBA1-D74F-906E-AFC7E899137A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6387" name="Footer Placeholder 5">
            <a:extLst>
              <a:ext uri="{FF2B5EF4-FFF2-40B4-BE49-F238E27FC236}">
                <a16:creationId xmlns:a16="http://schemas.microsoft.com/office/drawing/2014/main" id="{073B295D-13F8-4149-A861-AC35946F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16388" name="Title 5">
            <a:extLst>
              <a:ext uri="{FF2B5EF4-FFF2-40B4-BE49-F238E27FC236}">
                <a16:creationId xmlns:a16="http://schemas.microsoft.com/office/drawing/2014/main" id="{C46F3DE5-71DE-7944-A887-B1527E949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382000" cy="115758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Limiti di funzioni per </a:t>
            </a:r>
            <a:r>
              <a:rPr lang="it-IT" altLang="it-IT" b="1" i="1" dirty="0">
                <a:solidFill>
                  <a:srgbClr val="FF0000"/>
                </a:solidFill>
              </a:rPr>
              <a:t>x</a:t>
            </a:r>
            <a:r>
              <a:rPr lang="it-IT" altLang="it-IT" b="1" dirty="0">
                <a:solidFill>
                  <a:srgbClr val="FF0000"/>
                </a:solidFill>
              </a:rPr>
              <a:t> che tende ad un numero</a:t>
            </a: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57595BBF-1807-5F4E-A85F-691C8F17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F7C594-EA03-634E-9C36-113DC16F1641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5603" name="Footer Placeholder 6">
            <a:extLst>
              <a:ext uri="{FF2B5EF4-FFF2-40B4-BE49-F238E27FC236}">
                <a16:creationId xmlns:a16="http://schemas.microsoft.com/office/drawing/2014/main" id="{36526A4D-6DB6-0A42-87A0-DA5FBBF4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66700" y="6454255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25604" name="Rectangle 20">
            <a:extLst>
              <a:ext uri="{FF2B5EF4-FFF2-40B4-BE49-F238E27FC236}">
                <a16:creationId xmlns:a16="http://schemas.microsoft.com/office/drawing/2014/main" id="{85C5C8CF-B750-224F-9F60-1A6714EB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25605" name="TextBox 12">
            <a:extLst>
              <a:ext uri="{FF2B5EF4-FFF2-40B4-BE49-F238E27FC236}">
                <a16:creationId xmlns:a16="http://schemas.microsoft.com/office/drawing/2014/main" id="{8347BD20-B536-5A43-A396-A0F74381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Attenzione agli errori di scrittura</a:t>
            </a:r>
          </a:p>
        </p:txBody>
      </p:sp>
      <p:sp>
        <p:nvSpPr>
          <p:cNvPr id="25606" name="Rectangle 28">
            <a:extLst>
              <a:ext uri="{FF2B5EF4-FFF2-40B4-BE49-F238E27FC236}">
                <a16:creationId xmlns:a16="http://schemas.microsoft.com/office/drawing/2014/main" id="{EFD57572-E90D-DD42-8EEB-0044DB0C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340" y="3352800"/>
            <a:ext cx="1600200" cy="12001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b="1" dirty="0">
                <a:latin typeface="Arial Narrow" panose="020B0604020202020204" pitchFamily="34" charset="0"/>
              </a:rPr>
              <a:t>ERRORE</a:t>
            </a:r>
          </a:p>
          <a:p>
            <a:pPr algn="ctr"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algn="ctr"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algn="ctr" eaLnBrk="1" hangingPunct="1"/>
            <a:endParaRPr lang="it-IT" altLang="it-IT" dirty="0"/>
          </a:p>
        </p:txBody>
      </p:sp>
      <p:sp>
        <p:nvSpPr>
          <p:cNvPr id="25607" name="Rectangle 18">
            <a:extLst>
              <a:ext uri="{FF2B5EF4-FFF2-40B4-BE49-F238E27FC236}">
                <a16:creationId xmlns:a16="http://schemas.microsoft.com/office/drawing/2014/main" id="{F42D21DF-287E-9548-9A28-6F9F0181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851" y="1357450"/>
            <a:ext cx="3124200" cy="1200150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algn="ctr" eaLnBrk="1" hangingPunct="1"/>
            <a:endParaRPr lang="it-IT" altLang="it-IT" b="1" dirty="0">
              <a:latin typeface="Arial Narrow" panose="020B0604020202020204" pitchFamily="34" charset="0"/>
            </a:endParaRPr>
          </a:p>
          <a:p>
            <a:pPr algn="ctr" eaLnBrk="1" hangingPunct="1"/>
            <a:r>
              <a:rPr lang="it-IT" altLang="it-IT" b="1" dirty="0">
                <a:latin typeface="Arial Narrow" panose="020B0604020202020204" pitchFamily="34" charset="0"/>
              </a:rPr>
              <a:t>SCRITTURA CORRETTA</a:t>
            </a:r>
          </a:p>
        </p:txBody>
      </p:sp>
      <p:pic>
        <p:nvPicPr>
          <p:cNvPr id="25608" name="Picture 13" descr="Schermata 2016-06-09 alle 09.42.26.png">
            <a:extLst>
              <a:ext uri="{FF2B5EF4-FFF2-40B4-BE49-F238E27FC236}">
                <a16:creationId xmlns:a16="http://schemas.microsoft.com/office/drawing/2014/main" id="{55C21023-1B61-DE45-9F43-5E9A4E401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3"/>
          <a:stretch>
            <a:fillRect/>
          </a:stretch>
        </p:blipFill>
        <p:spPr bwMode="auto">
          <a:xfrm>
            <a:off x="3352800" y="2895600"/>
            <a:ext cx="3803650" cy="3657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41A6AA-6642-CD4E-995F-91BC531DB1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1" y="2590800"/>
            <a:ext cx="4184650" cy="34290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arrow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4CEA26-F89D-634A-9F72-3065CCDACC8F}"/>
              </a:ext>
            </a:extLst>
          </p:cNvPr>
          <p:cNvCxnSpPr>
            <a:cxnSpLocks noChangeShapeType="1"/>
            <a:endCxn id="25613" idx="0"/>
          </p:cNvCxnSpPr>
          <p:nvPr/>
        </p:nvCxnSpPr>
        <p:spPr bwMode="auto">
          <a:xfrm flipH="1">
            <a:off x="2171700" y="4508500"/>
            <a:ext cx="1543051" cy="1054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none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1" name="Picture 32" descr="Schermata 2016-06-09 alle 09.59.14.png">
            <a:extLst>
              <a:ext uri="{FF2B5EF4-FFF2-40B4-BE49-F238E27FC236}">
                <a16:creationId xmlns:a16="http://schemas.microsoft.com/office/drawing/2014/main" id="{AD33B5D4-24FB-5449-B42D-B13EEC8F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0" y="3810000"/>
            <a:ext cx="14605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3" descr="Schermata 2016-06-09 alle 10.01.40.png">
            <a:extLst>
              <a:ext uri="{FF2B5EF4-FFF2-40B4-BE49-F238E27FC236}">
                <a16:creationId xmlns:a16="http://schemas.microsoft.com/office/drawing/2014/main" id="{221AA7FA-F08A-5644-9403-FD859A926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371600"/>
            <a:ext cx="184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4" descr="Schermata 2016-06-09 alle 10.02.12.png">
            <a:extLst>
              <a:ext uri="{FF2B5EF4-FFF2-40B4-BE49-F238E27FC236}">
                <a16:creationId xmlns:a16="http://schemas.microsoft.com/office/drawing/2014/main" id="{99324E45-01D5-B445-8E73-B5798BAF1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2600"/>
            <a:ext cx="3886200" cy="6461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026B49DD-F59B-BE4D-9239-9C9BE1A4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2EBDB5-AB93-1F47-8D32-5AEA7BF2010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6627" name="Footer Placeholder 5">
            <a:extLst>
              <a:ext uri="{FF2B5EF4-FFF2-40B4-BE49-F238E27FC236}">
                <a16:creationId xmlns:a16="http://schemas.microsoft.com/office/drawing/2014/main" id="{39DCFC2C-2692-CE4A-878E-5C98C7E7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26628" name="Title 4">
            <a:extLst>
              <a:ext uri="{FF2B5EF4-FFF2-40B4-BE49-F238E27FC236}">
                <a16:creationId xmlns:a16="http://schemas.microsoft.com/office/drawing/2014/main" id="{A5B5B465-A1F7-F144-AAD6-475358E2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6400800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Una nuova situazione 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sp>
        <p:nvSpPr>
          <p:cNvPr id="26629" name="Rectangle 11">
            <a:extLst>
              <a:ext uri="{FF2B5EF4-FFF2-40B4-BE49-F238E27FC236}">
                <a16:creationId xmlns:a16="http://schemas.microsoft.com/office/drawing/2014/main" id="{B79DA2DE-F86B-2840-9ED8-B353A802A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276872"/>
            <a:ext cx="632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00"/>
                </a:solidFill>
                <a:latin typeface="Arial Narrow" panose="020B0604020202020204" pitchFamily="34" charset="0"/>
              </a:rPr>
              <a:t>Guarda un altro video per studiare una nuova situazione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026B49DD-F59B-BE4D-9239-9C9BE1A4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2EBDB5-AB93-1F47-8D32-5AEA7BF20105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6627" name="Footer Placeholder 5">
            <a:extLst>
              <a:ext uri="{FF2B5EF4-FFF2-40B4-BE49-F238E27FC236}">
                <a16:creationId xmlns:a16="http://schemas.microsoft.com/office/drawing/2014/main" id="{39DCFC2C-2692-CE4A-878E-5C98C7E7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15075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26628" name="Title 4">
            <a:extLst>
              <a:ext uri="{FF2B5EF4-FFF2-40B4-BE49-F238E27FC236}">
                <a16:creationId xmlns:a16="http://schemas.microsoft.com/office/drawing/2014/main" id="{A5B5B465-A1F7-F144-AAD6-475358E2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619" y="-27384"/>
            <a:ext cx="6400800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 altro video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pic>
        <p:nvPicPr>
          <p:cNvPr id="3" name="LimA2Video2.mp4">
            <a:hlinkClick r:id="" action="ppaction://media"/>
            <a:extLst>
              <a:ext uri="{FF2B5EF4-FFF2-40B4-BE49-F238E27FC236}">
                <a16:creationId xmlns:a16="http://schemas.microsoft.com/office/drawing/2014/main" id="{E8122092-8F3E-3B40-889B-C0D762BD30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620688"/>
            <a:ext cx="5480295" cy="55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239703A1-4D38-5D4F-A8AE-CF0A9072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8CDC34-EA5D-AE4B-BA4D-2817E8D8DEF7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28675" name="Footer Placeholder 5">
            <a:extLst>
              <a:ext uri="{FF2B5EF4-FFF2-40B4-BE49-F238E27FC236}">
                <a16:creationId xmlns:a16="http://schemas.microsoft.com/office/drawing/2014/main" id="{039FBBC9-CD38-6949-BF4B-0A32B03F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900" y="64770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28676" name="TextBox 12">
            <a:extLst>
              <a:ext uri="{FF2B5EF4-FFF2-40B4-BE49-F238E27FC236}">
                <a16:creationId xmlns:a16="http://schemas.microsoft.com/office/drawing/2014/main" id="{C23EE2E3-11B7-BD4F-BBD0-6045A745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4114800" cy="3046413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Solo il numero 1 è escluso dal dominio della funzione.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Posso sostituire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1 e ottengo: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al posto di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3;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il punto sulla la curva si avvicina sempre più a P(1,3)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.    </a:t>
            </a:r>
          </a:p>
        </p:txBody>
      </p:sp>
      <p:sp>
        <p:nvSpPr>
          <p:cNvPr id="28677" name="Rectangle 12">
            <a:extLst>
              <a:ext uri="{FF2B5EF4-FFF2-40B4-BE49-F238E27FC236}">
                <a16:creationId xmlns:a16="http://schemas.microsoft.com/office/drawing/2014/main" id="{46D92081-5F73-374D-9CC0-7B20D0026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76800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Simbolo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EE706208-7B83-D643-8F61-82718FA60196}"/>
              </a:ext>
            </a:extLst>
          </p:cNvPr>
          <p:cNvSpPr>
            <a:spLocks/>
          </p:cNvSpPr>
          <p:nvPr/>
        </p:nvSpPr>
        <p:spPr bwMode="auto">
          <a:xfrm>
            <a:off x="1447800" y="5715000"/>
            <a:ext cx="3581400" cy="762000"/>
          </a:xfrm>
          <a:prstGeom prst="borderCallout1">
            <a:avLst>
              <a:gd name="adj1" fmla="val 98671"/>
              <a:gd name="adj2" fmla="val 99824"/>
              <a:gd name="adj3" fmla="val 16153"/>
              <a:gd name="adj4" fmla="val 118773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per x che tende a 1 è uguale a 3”  </a:t>
            </a:r>
          </a:p>
        </p:txBody>
      </p:sp>
      <p:pic>
        <p:nvPicPr>
          <p:cNvPr id="28679" name="Picture 10" descr="Schermata 2016-06-07 alle 17.39.06.png">
            <a:extLst>
              <a:ext uri="{FF2B5EF4-FFF2-40B4-BE49-F238E27FC236}">
                <a16:creationId xmlns:a16="http://schemas.microsoft.com/office/drawing/2014/main" id="{7456FAEC-10CE-3B47-B7D5-72CB06A8E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10200"/>
            <a:ext cx="1981200" cy="719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12" descr="Limiti1_Presenta2C.jpg">
            <a:extLst>
              <a:ext uri="{FF2B5EF4-FFF2-40B4-BE49-F238E27FC236}">
                <a16:creationId xmlns:a16="http://schemas.microsoft.com/office/drawing/2014/main" id="{A452243B-3818-9649-9932-6455AB4FA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38600" cy="39703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13D0B676-21E5-8B4B-9B55-29A94CDF0CBB}"/>
              </a:ext>
            </a:extLst>
          </p:cNvPr>
          <p:cNvSpPr txBox="1">
            <a:spLocks/>
          </p:cNvSpPr>
          <p:nvPr/>
        </p:nvSpPr>
        <p:spPr bwMode="auto">
          <a:xfrm>
            <a:off x="6096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Limite L per x che tende ad  un numero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8682" name="TextBox 14">
            <a:extLst>
              <a:ext uri="{FF2B5EF4-FFF2-40B4-BE49-F238E27FC236}">
                <a16:creationId xmlns:a16="http://schemas.microsoft.com/office/drawing/2014/main" id="{FE1A5957-E5E3-BB4F-9429-6CF36CD6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144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1630B155-FAFB-7C4A-96FD-A9FAA4AA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5778CE-9738-D041-9AC4-CB4520B5441B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29699" name="Footer Placeholder 5">
            <a:extLst>
              <a:ext uri="{FF2B5EF4-FFF2-40B4-BE49-F238E27FC236}">
                <a16:creationId xmlns:a16="http://schemas.microsoft.com/office/drawing/2014/main" id="{D87B1B19-AD23-5A4B-A245-4DCF14E7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19872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29700" name="Title 4">
            <a:extLst>
              <a:ext uri="{FF2B5EF4-FFF2-40B4-BE49-F238E27FC236}">
                <a16:creationId xmlns:a16="http://schemas.microsoft.com/office/drawing/2014/main" id="{96755203-4240-FF48-940B-1AAB690C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400800" cy="6858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Due funzioni a confronto</a:t>
            </a:r>
            <a:r>
              <a:rPr lang="it-IT" altLang="it-IT" sz="4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9701" name="Picture 9" descr="Schermata 2016-06-07 alle 18.26.25.png">
            <a:extLst>
              <a:ext uri="{FF2B5EF4-FFF2-40B4-BE49-F238E27FC236}">
                <a16:creationId xmlns:a16="http://schemas.microsoft.com/office/drawing/2014/main" id="{5C618844-3844-BA4D-93C9-1D6517B1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127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Limiti1_Presenta2CC.jpg">
            <a:extLst>
              <a:ext uri="{FF2B5EF4-FFF2-40B4-BE49-F238E27FC236}">
                <a16:creationId xmlns:a16="http://schemas.microsoft.com/office/drawing/2014/main" id="{88130863-2A80-9845-9710-9D0DE5353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7724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13">
            <a:extLst>
              <a:ext uri="{FF2B5EF4-FFF2-40B4-BE49-F238E27FC236}">
                <a16:creationId xmlns:a16="http://schemas.microsoft.com/office/drawing/2014/main" id="{08D2A0AF-6D1C-BD41-BAC5-E1FC6545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3702050" cy="523875"/>
          </a:xfrm>
          <a:prstGeom prst="rect">
            <a:avLst/>
          </a:prstGeom>
          <a:solidFill>
            <a:srgbClr val="FFFCEE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Non posso dividere per 0</a:t>
            </a:r>
          </a:p>
        </p:txBody>
      </p:sp>
      <p:sp>
        <p:nvSpPr>
          <p:cNvPr id="29704" name="TextBox 7">
            <a:extLst>
              <a:ext uri="{FF2B5EF4-FFF2-40B4-BE49-F238E27FC236}">
                <a16:creationId xmlns:a16="http://schemas.microsoft.com/office/drawing/2014/main" id="{A22D71F9-BC3F-9840-B11B-C09C7B9F8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Perciò posso scrivere</a:t>
            </a:r>
          </a:p>
        </p:txBody>
      </p:sp>
      <p:sp>
        <p:nvSpPr>
          <p:cNvPr id="29705" name="TextBox 8">
            <a:extLst>
              <a:ext uri="{FF2B5EF4-FFF2-40B4-BE49-F238E27FC236}">
                <a16:creationId xmlns:a16="http://schemas.microsoft.com/office/drawing/2014/main" id="{464B5779-BE37-8E4C-B78E-B06D412AA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Ricordo che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B7B889-E7A7-ED4A-B375-F05A99723C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1000" y="4724400"/>
            <a:ext cx="1143000" cy="685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BF0FE225-1C97-964C-B0F6-671690E7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91275"/>
            <a:ext cx="457200" cy="46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84EF30-FBD6-6A47-8774-864C0F3FD0BD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0723" name="Footer Placeholder 5">
            <a:extLst>
              <a:ext uri="{FF2B5EF4-FFF2-40B4-BE49-F238E27FC236}">
                <a16:creationId xmlns:a16="http://schemas.microsoft.com/office/drawing/2014/main" id="{271A06E6-62BB-334E-8698-DC71F6BA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563888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30724" name="Title 4">
            <a:extLst>
              <a:ext uri="{FF2B5EF4-FFF2-40B4-BE49-F238E27FC236}">
                <a16:creationId xmlns:a16="http://schemas.microsoft.com/office/drawing/2014/main" id="{A10AD5AB-F845-1440-8D6B-9A97830E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6400800" cy="6858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Due funzioni a confronto</a:t>
            </a:r>
            <a:r>
              <a:rPr lang="it-IT" altLang="it-IT" sz="4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0725" name="Picture 17" descr="Schermata 2016-06-07 alle 19.15.22.png">
            <a:extLst>
              <a:ext uri="{FF2B5EF4-FFF2-40B4-BE49-F238E27FC236}">
                <a16:creationId xmlns:a16="http://schemas.microsoft.com/office/drawing/2014/main" id="{69CE3D29-50B6-264D-A602-9C7C4A83E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865438" cy="35814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21" descr="Schermata 2016-06-07 alle 19.28.30.png">
            <a:extLst>
              <a:ext uri="{FF2B5EF4-FFF2-40B4-BE49-F238E27FC236}">
                <a16:creationId xmlns:a16="http://schemas.microsoft.com/office/drawing/2014/main" id="{0776C8C0-18F3-2346-9B76-31A803C75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2781300" cy="3657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Brace 23">
            <a:extLst>
              <a:ext uri="{FF2B5EF4-FFF2-40B4-BE49-F238E27FC236}">
                <a16:creationId xmlns:a16="http://schemas.microsoft.com/office/drawing/2014/main" id="{B71560CA-E92C-8E40-AF3B-55DF3FB513EE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686300" y="647700"/>
            <a:ext cx="304800" cy="8001000"/>
          </a:xfrm>
          <a:prstGeom prst="rightBrace">
            <a:avLst>
              <a:gd name="adj1" fmla="val 14534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28" name="Picture 25" descr="Schermata 2016-06-07 alle 19.35.08.png">
            <a:extLst>
              <a:ext uri="{FF2B5EF4-FFF2-40B4-BE49-F238E27FC236}">
                <a16:creationId xmlns:a16="http://schemas.microsoft.com/office/drawing/2014/main" id="{E80AEB13-63B1-CF4E-BE42-59072A3CD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412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27">
            <a:extLst>
              <a:ext uri="{FF2B5EF4-FFF2-40B4-BE49-F238E27FC236}">
                <a16:creationId xmlns:a16="http://schemas.microsoft.com/office/drawing/2014/main" id="{8EB96471-A1FB-B443-BC11-92926F97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86400"/>
            <a:ext cx="6172200" cy="8921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La formula </a:t>
            </a:r>
            <a:r>
              <a:rPr lang="it-IT" altLang="it-IT" sz="2600" b="1" i="1">
                <a:latin typeface="Arial Narrow" panose="020B0604020202020204" pitchFamily="34" charset="0"/>
              </a:rPr>
              <a:t>NON</a:t>
            </a:r>
            <a:r>
              <a:rPr lang="it-IT" altLang="it-IT" sz="2600" b="1">
                <a:latin typeface="Arial Narrow" panose="020B0604020202020204" pitchFamily="34" charset="0"/>
              </a:rPr>
              <a:t> dà informazioni sul valore di </a:t>
            </a:r>
            <a:r>
              <a:rPr lang="it-IT" altLang="it-IT" sz="2600" b="1" i="1"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 ottenuto se sostituisco ad </a:t>
            </a:r>
            <a:r>
              <a:rPr lang="it-IT" altLang="it-IT" sz="2600" b="1" i="1">
                <a:latin typeface="Arial Narrow" panose="020B0604020202020204" pitchFamily="34" charset="0"/>
              </a:rPr>
              <a:t>x</a:t>
            </a:r>
            <a:r>
              <a:rPr lang="it-IT" altLang="it-IT" sz="2600" b="1">
                <a:latin typeface="Arial Narrow" panose="020B0604020202020204" pitchFamily="34" charset="0"/>
              </a:rPr>
              <a:t> esattamente 1. 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30540B-71A8-DB4B-8DBD-7FD67D074F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600" y="4953000"/>
            <a:ext cx="2133600" cy="5334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31" name="Picture 41" descr="Limiti1_presenta2_tab1.jpg">
            <a:extLst>
              <a:ext uri="{FF2B5EF4-FFF2-40B4-BE49-F238E27FC236}">
                <a16:creationId xmlns:a16="http://schemas.microsoft.com/office/drawing/2014/main" id="{C0263534-4D52-A740-9ADA-DE5FF01A7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3716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42" descr="Schermata 2016-06-07 alle 19.17.12.png">
            <a:extLst>
              <a:ext uri="{FF2B5EF4-FFF2-40B4-BE49-F238E27FC236}">
                <a16:creationId xmlns:a16="http://schemas.microsoft.com/office/drawing/2014/main" id="{526A9CB4-8950-844F-AB74-88F86B309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14478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D5DF42FA-8B8F-FD4B-ACE9-966FED6C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B9A13E-8AC1-5341-AE4D-CCD60A94FC49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31747" name="Footer Placeholder 5">
            <a:extLst>
              <a:ext uri="{FF2B5EF4-FFF2-40B4-BE49-F238E27FC236}">
                <a16:creationId xmlns:a16="http://schemas.microsoft.com/office/drawing/2014/main" id="{B92E8483-F7D4-3D49-BD63-11EC1D23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61" y="6392772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31748" name="Title 4">
            <a:extLst>
              <a:ext uri="{FF2B5EF4-FFF2-40B4-BE49-F238E27FC236}">
                <a16:creationId xmlns:a16="http://schemas.microsoft.com/office/drawing/2014/main" id="{C63A19EE-1EAA-D74A-8A98-EC49AD797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6553200" cy="5334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Simboli e formule a confronto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pic>
        <p:nvPicPr>
          <p:cNvPr id="31749" name="Picture 8" descr="Limiti1_presenta2_tab1.jpg">
            <a:extLst>
              <a:ext uri="{FF2B5EF4-FFF2-40B4-BE49-F238E27FC236}">
                <a16:creationId xmlns:a16="http://schemas.microsoft.com/office/drawing/2014/main" id="{F074F903-65E5-0D42-9E2A-5BA9F214F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1981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Schermata 2016-06-07 alle 19.17.12.png">
            <a:extLst>
              <a:ext uri="{FF2B5EF4-FFF2-40B4-BE49-F238E27FC236}">
                <a16:creationId xmlns:a16="http://schemas.microsoft.com/office/drawing/2014/main" id="{4DFEA43D-479A-5943-ABB0-2721E860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Schermata 2016-06-08 alle 08.55.11.png">
            <a:extLst>
              <a:ext uri="{FF2B5EF4-FFF2-40B4-BE49-F238E27FC236}">
                <a16:creationId xmlns:a16="http://schemas.microsoft.com/office/drawing/2014/main" id="{24C2AE61-C3A5-3541-B233-ED54AE217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035175" cy="4889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12" descr="Schermata 2016-06-08 alle 08.55.20.png">
            <a:extLst>
              <a:ext uri="{FF2B5EF4-FFF2-40B4-BE49-F238E27FC236}">
                <a16:creationId xmlns:a16="http://schemas.microsoft.com/office/drawing/2014/main" id="{A75BEDC5-BCF4-914D-A633-901C9B467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 b="41949"/>
          <a:stretch>
            <a:fillRect/>
          </a:stretch>
        </p:blipFill>
        <p:spPr bwMode="auto">
          <a:xfrm>
            <a:off x="2438400" y="5105400"/>
            <a:ext cx="1676400" cy="609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13" descr="Schermata 2016-06-08 alle 08.55.45.png">
            <a:extLst>
              <a:ext uri="{FF2B5EF4-FFF2-40B4-BE49-F238E27FC236}">
                <a16:creationId xmlns:a16="http://schemas.microsoft.com/office/drawing/2014/main" id="{98D3BDE0-3BEB-494E-B479-9840E9118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15240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4" descr="Schermata 2016-06-08 alle 08.55.51.png">
            <a:extLst>
              <a:ext uri="{FF2B5EF4-FFF2-40B4-BE49-F238E27FC236}">
                <a16:creationId xmlns:a16="http://schemas.microsoft.com/office/drawing/2014/main" id="{94F799E6-6EE8-CF45-954E-4CCAD6A63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05400"/>
            <a:ext cx="1555750" cy="6334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5" name="TextBox 15">
            <a:extLst>
              <a:ext uri="{FF2B5EF4-FFF2-40B4-BE49-F238E27FC236}">
                <a16:creationId xmlns:a16="http://schemas.microsoft.com/office/drawing/2014/main" id="{4F46AB64-4EB0-414D-AE2A-51CF7205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43600"/>
            <a:ext cx="11430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altLang="it-IT">
                <a:latin typeface="Times New Roman" panose="02020603050405020304" pitchFamily="18" charset="0"/>
                <a:cs typeface="Times New Roman" panose="02020603050405020304" pitchFamily="18" charset="0"/>
              </a:rPr>
              <a:t>(1) = 3</a:t>
            </a:r>
          </a:p>
        </p:txBody>
      </p:sp>
      <p:sp>
        <p:nvSpPr>
          <p:cNvPr id="31756" name="TextBox 16">
            <a:extLst>
              <a:ext uri="{FF2B5EF4-FFF2-40B4-BE49-F238E27FC236}">
                <a16:creationId xmlns:a16="http://schemas.microsoft.com/office/drawing/2014/main" id="{D0A958AA-AEA3-924F-AF35-9F3A0B23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943600"/>
            <a:ext cx="3048000" cy="43021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Non posso calcolare g</a:t>
            </a:r>
            <a:r>
              <a:rPr lang="it-IT" altLang="it-IT" sz="22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0762AA1-0705-4642-B313-53650520F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891FF4-2101-AD41-B477-5F2C051CDEB3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2771" name="Footer Placeholder 5">
            <a:extLst>
              <a:ext uri="{FF2B5EF4-FFF2-40B4-BE49-F238E27FC236}">
                <a16:creationId xmlns:a16="http://schemas.microsoft.com/office/drawing/2014/main" id="{E34A179E-EE53-F648-82D4-5A6953ED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3252" y="6467475"/>
            <a:ext cx="3534544" cy="39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239B36F-2AE5-514C-9735-0136F7814E44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457700" y="571500"/>
            <a:ext cx="304800" cy="8001000"/>
          </a:xfrm>
          <a:prstGeom prst="rightBrace">
            <a:avLst>
              <a:gd name="adj1" fmla="val 14534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73" name="TextBox 27">
            <a:extLst>
              <a:ext uri="{FF2B5EF4-FFF2-40B4-BE49-F238E27FC236}">
                <a16:creationId xmlns:a16="http://schemas.microsoft.com/office/drawing/2014/main" id="{5D98FE5A-D330-C049-B151-952E4207E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5575300"/>
            <a:ext cx="6858000" cy="8921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Se sostituisco ad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x</a:t>
            </a:r>
            <a:r>
              <a:rPr lang="it-IT" altLang="it-IT" sz="2600" b="1" dirty="0">
                <a:latin typeface="Arial Narrow" panose="020B0604020202020204" pitchFamily="34" charset="0"/>
              </a:rPr>
              <a:t> numeri sempre più vicini ad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a</a:t>
            </a:r>
            <a:r>
              <a:rPr lang="it-IT" altLang="it-IT" sz="2600" b="1" dirty="0">
                <a:latin typeface="Arial Narrow" panose="020B0604020202020204" pitchFamily="34" charset="0"/>
              </a:rPr>
              <a:t>, ottengo al posto di y numeri sempre più vicini ad </a:t>
            </a:r>
            <a:r>
              <a:rPr lang="it-IT" altLang="it-IT" sz="2600" b="1" i="1" dirty="0">
                <a:latin typeface="Arial Narrow" panose="020B0604020202020204" pitchFamily="34" charset="0"/>
              </a:rPr>
              <a:t>L.</a:t>
            </a:r>
            <a:r>
              <a:rPr lang="it-IT" altLang="it-IT" sz="2600" b="1" dirty="0">
                <a:latin typeface="Arial Narrow" panose="020B0604020202020204" pitchFamily="34" charset="0"/>
              </a:rPr>
              <a:t>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1AFE47D-867F-5B46-9E63-09605AE71B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907704" y="5035914"/>
            <a:ext cx="1822921" cy="539386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5" name="Title 13">
            <a:extLst>
              <a:ext uri="{FF2B5EF4-FFF2-40B4-BE49-F238E27FC236}">
                <a16:creationId xmlns:a16="http://schemas.microsoft.com/office/drawing/2014/main" id="{9C373F77-B5E8-B14A-BFE7-2E999FCCF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0"/>
            <a:ext cx="8763000" cy="8382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Limite L per x che tende a  un numero </a:t>
            </a:r>
            <a:endParaRPr lang="it-IT" altLang="it-IT">
              <a:solidFill>
                <a:srgbClr val="FF0000"/>
              </a:solidFill>
            </a:endParaRPr>
          </a:p>
        </p:txBody>
      </p:sp>
      <p:sp>
        <p:nvSpPr>
          <p:cNvPr id="32776" name="TextBox 14">
            <a:extLst>
              <a:ext uri="{FF2B5EF4-FFF2-40B4-BE49-F238E27FC236}">
                <a16:creationId xmlns:a16="http://schemas.microsoft.com/office/drawing/2014/main" id="{246314C3-E1C6-274B-8F86-0EC210B02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762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IN GENERALE</a:t>
            </a:r>
          </a:p>
        </p:txBody>
      </p:sp>
      <p:pic>
        <p:nvPicPr>
          <p:cNvPr id="32777" name="Picture 15" descr="Schermata 2016-06-11 alle 10.50.47.png">
            <a:extLst>
              <a:ext uri="{FF2B5EF4-FFF2-40B4-BE49-F238E27FC236}">
                <a16:creationId xmlns:a16="http://schemas.microsoft.com/office/drawing/2014/main" id="{6EC53C81-4DD5-EE47-BD05-3820E4E2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780353"/>
            <a:ext cx="160655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28" descr="Schermata 2016-06-11 alle 13.13.26.png">
            <a:extLst>
              <a:ext uri="{FF2B5EF4-FFF2-40B4-BE49-F238E27FC236}">
                <a16:creationId xmlns:a16="http://schemas.microsoft.com/office/drawing/2014/main" id="{5E2DD85B-C96D-2644-A679-2A21486FB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386138" cy="30083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30" descr="Schermata 2016-06-11 alle 13.20.42.png">
            <a:extLst>
              <a:ext uri="{FF2B5EF4-FFF2-40B4-BE49-F238E27FC236}">
                <a16:creationId xmlns:a16="http://schemas.microsoft.com/office/drawing/2014/main" id="{1582636E-D7FA-3045-BE7A-2E313540E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071813" cy="29670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8DBFFBAB-7571-D847-812B-62475F70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244922-832E-D844-97FA-CB0DD85A2F1C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3795" name="Footer Placeholder 5">
            <a:extLst>
              <a:ext uri="{FF2B5EF4-FFF2-40B4-BE49-F238E27FC236}">
                <a16:creationId xmlns:a16="http://schemas.microsoft.com/office/drawing/2014/main" id="{CE2ED4AA-FF47-2B48-81C1-68D3A426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33796" name="Title 4">
            <a:extLst>
              <a:ext uri="{FF2B5EF4-FFF2-40B4-BE49-F238E27FC236}">
                <a16:creationId xmlns:a16="http://schemas.microsoft.com/office/drawing/2014/main" id="{939348FF-8EEA-8643-A31B-AB68600ED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0"/>
            <a:ext cx="6781800" cy="1219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In quali casi non esiste il limite per x che tende ad un numero?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33797" name="TextBox 7">
            <a:extLst>
              <a:ext uri="{FF2B5EF4-FFF2-40B4-BE49-F238E27FC236}">
                <a16:creationId xmlns:a16="http://schemas.microsoft.com/office/drawing/2014/main" id="{CA8F2306-9B70-C944-BA26-7B372B9C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295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  <p:sp>
        <p:nvSpPr>
          <p:cNvPr id="33798" name="TextBox 9">
            <a:extLst>
              <a:ext uri="{FF2B5EF4-FFF2-40B4-BE49-F238E27FC236}">
                <a16:creationId xmlns:a16="http://schemas.microsoft.com/office/drawing/2014/main" id="{AFC0E395-7040-FF46-B74A-DB7A5C51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0"/>
            <a:ext cx="4572000" cy="954088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Il limite destro per x che tende a 0 è diverso dal limite sinistro</a:t>
            </a:r>
          </a:p>
        </p:txBody>
      </p:sp>
      <p:pic>
        <p:nvPicPr>
          <p:cNvPr id="33799" name="Picture 10" descr="Schermata 2016-06-11 alle 13.36.37.png">
            <a:extLst>
              <a:ext uri="{FF2B5EF4-FFF2-40B4-BE49-F238E27FC236}">
                <a16:creationId xmlns:a16="http://schemas.microsoft.com/office/drawing/2014/main" id="{742166D9-6A8D-5846-BB4B-C3EAC0C8E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176713" cy="3492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C3BA8BED-CDA0-144A-BF29-F08D4E05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D5BC42-6AF1-6549-89ED-892940EFADC9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35843" name="Footer Placeholder 5">
            <a:extLst>
              <a:ext uri="{FF2B5EF4-FFF2-40B4-BE49-F238E27FC236}">
                <a16:creationId xmlns:a16="http://schemas.microsoft.com/office/drawing/2014/main" id="{44B0022D-3325-374F-93F1-A00E620C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35844" name="Title 4">
            <a:extLst>
              <a:ext uri="{FF2B5EF4-FFF2-40B4-BE49-F238E27FC236}">
                <a16:creationId xmlns:a16="http://schemas.microsoft.com/office/drawing/2014/main" id="{BFD0D722-905A-BB41-9D4B-12977DE8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0"/>
            <a:ext cx="6781800" cy="1219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In quali casi non esiste il limite per x che tende a un numero?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35845" name="TextBox 7">
            <a:extLst>
              <a:ext uri="{FF2B5EF4-FFF2-40B4-BE49-F238E27FC236}">
                <a16:creationId xmlns:a16="http://schemas.microsoft.com/office/drawing/2014/main" id="{90F14F52-E747-114A-A7C2-3CE01E2D7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2192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  <p:sp>
        <p:nvSpPr>
          <p:cNvPr id="35846" name="TextBox 9">
            <a:extLst>
              <a:ext uri="{FF2B5EF4-FFF2-40B4-BE49-F238E27FC236}">
                <a16:creationId xmlns:a16="http://schemas.microsoft.com/office/drawing/2014/main" id="{7704C0E5-C320-DA43-B23E-F860D012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10200"/>
            <a:ext cx="5181600" cy="1077913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Se x si avvicina sempre più a 0, y continua a oscillare fra -1 e 1.</a:t>
            </a:r>
          </a:p>
        </p:txBody>
      </p:sp>
      <p:pic>
        <p:nvPicPr>
          <p:cNvPr id="35847" name="Picture 10" descr="Schermata 2016-06-09 alle 10.46.15.png">
            <a:extLst>
              <a:ext uri="{FF2B5EF4-FFF2-40B4-BE49-F238E27FC236}">
                <a16:creationId xmlns:a16="http://schemas.microsoft.com/office/drawing/2014/main" id="{BD290E0C-C733-344A-9F43-303C7C16A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05400" cy="3609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D46D2500-7864-0D4C-A000-2A53DF75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2517B-D68B-6D4C-9BAD-186BCCAFD0C1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8435" name="Footer Placeholder 5">
            <a:extLst>
              <a:ext uri="{FF2B5EF4-FFF2-40B4-BE49-F238E27FC236}">
                <a16:creationId xmlns:a16="http://schemas.microsoft.com/office/drawing/2014/main" id="{809540B5-D056-2542-B568-7A0CF48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71383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18436" name="Title 4">
            <a:extLst>
              <a:ext uri="{FF2B5EF4-FFF2-40B4-BE49-F238E27FC236}">
                <a16:creationId xmlns:a16="http://schemas.microsoft.com/office/drawing/2014/main" id="{D6DBDBB3-E72A-6547-9DA2-603043F3A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762000"/>
            <a:ext cx="5943600" cy="12954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Andamento di funzioni per x che tende ad un numero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18437" name="TextBox 13">
            <a:extLst>
              <a:ext uri="{FF2B5EF4-FFF2-40B4-BE49-F238E27FC236}">
                <a16:creationId xmlns:a16="http://schemas.microsoft.com/office/drawing/2014/main" id="{F85620BF-8948-2A46-B4D3-8691B1E3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00"/>
                </a:solidFill>
                <a:latin typeface="Arial Narrow" panose="020B0604020202020204" pitchFamily="34" charset="0"/>
              </a:rPr>
              <a:t>Esamino ora alcune funzioni da un altro punto di vista: studio l’andamento di y quando sostituisco ad x numeri sempre più vicini ad un dato numero.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45961830-5783-A945-9E77-7311270D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67268-EA26-BB40-A9AD-48DB235B1902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7891" name="Footer Placeholder 5">
            <a:extLst>
              <a:ext uri="{FF2B5EF4-FFF2-40B4-BE49-F238E27FC236}">
                <a16:creationId xmlns:a16="http://schemas.microsoft.com/office/drawing/2014/main" id="{57EDE067-31FD-3640-9FA9-8C20B2C3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23025"/>
            <a:ext cx="3707904" cy="43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37892" name="Title 4">
            <a:extLst>
              <a:ext uri="{FF2B5EF4-FFF2-40B4-BE49-F238E27FC236}">
                <a16:creationId xmlns:a16="http://schemas.microsoft.com/office/drawing/2014/main" id="{3FA21F66-E621-074B-9151-566BC13B7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219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In quali casi non posso calcolare il limite per x che tende a un numero?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37893" name="TextBox 7">
            <a:extLst>
              <a:ext uri="{FF2B5EF4-FFF2-40B4-BE49-F238E27FC236}">
                <a16:creationId xmlns:a16="http://schemas.microsoft.com/office/drawing/2014/main" id="{C37693A6-901B-564F-ABD6-CC369FA8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BB8A64-65D1-7D4B-883A-2391E19D3ED3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2057400"/>
          <a:ext cx="2590800" cy="300577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424790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931152075"/>
                    </a:ext>
                  </a:extLst>
                </a:gridCol>
              </a:tblGrid>
              <a:tr h="7572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di scissioni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di batteri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0291"/>
                  </a:ext>
                </a:extLst>
              </a:tr>
              <a:tr h="436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70080"/>
                  </a:ext>
                </a:extLst>
              </a:tr>
              <a:tr h="436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0246"/>
                  </a:ext>
                </a:extLst>
              </a:tr>
              <a:tr h="436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= 2</a:t>
                      </a:r>
                      <a:r>
                        <a:rPr kumimoji="0" lang="it-IT" altLang="it-IT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754062"/>
                  </a:ext>
                </a:extLst>
              </a:tr>
              <a:tr h="436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= 2</a:t>
                      </a:r>
                      <a:r>
                        <a:rPr kumimoji="0" lang="it-IT" altLang="it-IT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39473"/>
                  </a:ext>
                </a:extLst>
              </a:tr>
              <a:tr h="43656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it-IT" altLang="it-IT" sz="20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00800"/>
                  </a:ext>
                </a:extLst>
              </a:tr>
            </a:tbl>
          </a:graphicData>
        </a:graphic>
      </p:graphicFrame>
      <p:pic>
        <p:nvPicPr>
          <p:cNvPr id="37917" name="Picture 21">
            <a:extLst>
              <a:ext uri="{FF2B5EF4-FFF2-40B4-BE49-F238E27FC236}">
                <a16:creationId xmlns:a16="http://schemas.microsoft.com/office/drawing/2014/main" id="{623C9D45-0A57-B14F-BA2B-0DE5FCDDB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8" name="Rectangle 22">
            <a:extLst>
              <a:ext uri="{FF2B5EF4-FFF2-40B4-BE49-F238E27FC236}">
                <a16:creationId xmlns:a16="http://schemas.microsoft.com/office/drawing/2014/main" id="{FB7A7486-99F7-6B4B-B05B-53A4722CA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486400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i="1"/>
              <a:t>Dominio:      </a:t>
            </a:r>
            <a:r>
              <a:rPr lang="it-IT" altLang="it-IT" sz="2000" b="1"/>
              <a:t>insieme </a:t>
            </a:r>
            <a:r>
              <a:rPr lang="it-IT" altLang="it-IT" sz="2000" b="1" i="1"/>
              <a:t>N</a:t>
            </a:r>
            <a:r>
              <a:rPr lang="it-IT" altLang="it-IT" sz="2000" b="1"/>
              <a:t> dei numeri naturali</a:t>
            </a:r>
            <a:br>
              <a:rPr lang="it-IT" altLang="it-IT" sz="2000" b="1"/>
            </a:br>
            <a:r>
              <a:rPr lang="it-IT" altLang="it-IT" sz="2000" b="1" i="1"/>
              <a:t>Codominio: </a:t>
            </a:r>
            <a:r>
              <a:rPr lang="it-IT" altLang="it-IT" sz="2000" b="1"/>
              <a:t>insieme </a:t>
            </a:r>
            <a:r>
              <a:rPr lang="it-IT" altLang="it-IT" sz="2000" b="1" i="1"/>
              <a:t>N</a:t>
            </a:r>
            <a:r>
              <a:rPr lang="it-IT" altLang="it-IT" sz="2000" b="1"/>
              <a:t> dei numeri naturali</a:t>
            </a:r>
            <a:endParaRPr lang="it-IT" altLang="it-IT" sz="2000"/>
          </a:p>
        </p:txBody>
      </p:sp>
      <p:sp>
        <p:nvSpPr>
          <p:cNvPr id="37919" name="TextBox 23">
            <a:extLst>
              <a:ext uri="{FF2B5EF4-FFF2-40B4-BE49-F238E27FC236}">
                <a16:creationId xmlns:a16="http://schemas.microsoft.com/office/drawing/2014/main" id="{35E2ACF7-D04F-E44D-8E79-3D51AA11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  <a:latin typeface="Georgia" panose="02040502050405020303" pitchFamily="18" charset="0"/>
              </a:rPr>
              <a:t>B = 2</a:t>
            </a:r>
            <a:r>
              <a:rPr lang="it-IT" altLang="it-IT" b="1" i="1" baseline="30000">
                <a:solidFill>
                  <a:srgbClr val="FF0000"/>
                </a:solidFill>
                <a:latin typeface="Georgia" panose="02040502050405020303" pitchFamily="18" charset="0"/>
              </a:rPr>
              <a:t>s</a:t>
            </a:r>
            <a:endParaRPr lang="it-IT" altLang="it-IT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7920" name="TextBox 15">
            <a:extLst>
              <a:ext uri="{FF2B5EF4-FFF2-40B4-BE49-F238E27FC236}">
                <a16:creationId xmlns:a16="http://schemas.microsoft.com/office/drawing/2014/main" id="{BED0B655-92FF-A540-87E3-FA9D1F5C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Posso calcolare il limite di B per s che tende a 3?</a:t>
            </a:r>
          </a:p>
          <a:p>
            <a:pPr eaLnBrk="1" hangingPunct="1"/>
            <a:endParaRPr lang="it-IT" altLang="it-IT" sz="2800" b="1">
              <a:latin typeface="Arial Narrow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804D9592-854D-514C-A822-64ECB02A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EBD325-EA91-8649-A98B-90D4B9E76D7C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sp>
        <p:nvSpPr>
          <p:cNvPr id="39939" name="Footer Placeholder 5">
            <a:extLst>
              <a:ext uri="{FF2B5EF4-FFF2-40B4-BE49-F238E27FC236}">
                <a16:creationId xmlns:a16="http://schemas.microsoft.com/office/drawing/2014/main" id="{900C0451-D17D-0045-B452-BD1641B2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39940" name="Title 4">
            <a:extLst>
              <a:ext uri="{FF2B5EF4-FFF2-40B4-BE49-F238E27FC236}">
                <a16:creationId xmlns:a16="http://schemas.microsoft.com/office/drawing/2014/main" id="{F99EAFB9-B516-6E48-9CA3-E5939DAAD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219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In quali casi non posso calcolare il limite per x che tende a un numero? 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5D8D1DEE-38DE-5E4D-AD89-84EBDD1C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95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</a:rPr>
              <a:t>ESEMPIO</a:t>
            </a:r>
          </a:p>
        </p:txBody>
      </p:sp>
      <p:pic>
        <p:nvPicPr>
          <p:cNvPr id="39942" name="Picture 21">
            <a:extLst>
              <a:ext uri="{FF2B5EF4-FFF2-40B4-BE49-F238E27FC236}">
                <a16:creationId xmlns:a16="http://schemas.microsoft.com/office/drawing/2014/main" id="{786E6388-C264-C041-99D0-30F2596C9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22">
            <a:extLst>
              <a:ext uri="{FF2B5EF4-FFF2-40B4-BE49-F238E27FC236}">
                <a16:creationId xmlns:a16="http://schemas.microsoft.com/office/drawing/2014/main" id="{BBF34F9D-66C1-104C-8675-59BB9C618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 b="1" i="1"/>
              <a:t>Dominio: </a:t>
            </a:r>
            <a:r>
              <a:rPr lang="it-IT" altLang="it-IT" sz="1800" b="1"/>
              <a:t>insieme </a:t>
            </a:r>
            <a:r>
              <a:rPr lang="it-IT" altLang="it-IT" sz="1800" b="1" i="1"/>
              <a:t>N</a:t>
            </a:r>
            <a:r>
              <a:rPr lang="it-IT" altLang="it-IT" sz="1800" b="1"/>
              <a:t> </a:t>
            </a:r>
            <a:br>
              <a:rPr lang="it-IT" altLang="it-IT" sz="1800" b="1"/>
            </a:br>
            <a:r>
              <a:rPr lang="it-IT" altLang="it-IT" sz="1800" b="1" i="1"/>
              <a:t>Codominio: </a:t>
            </a:r>
            <a:r>
              <a:rPr lang="it-IT" altLang="it-IT" sz="1800" b="1"/>
              <a:t>insieme </a:t>
            </a:r>
            <a:r>
              <a:rPr lang="it-IT" altLang="it-IT" sz="1800" b="1" i="1"/>
              <a:t>N</a:t>
            </a:r>
            <a:endParaRPr lang="it-IT" altLang="it-IT" sz="1800"/>
          </a:p>
        </p:txBody>
      </p:sp>
      <p:sp>
        <p:nvSpPr>
          <p:cNvPr id="39944" name="TextBox 23">
            <a:extLst>
              <a:ext uri="{FF2B5EF4-FFF2-40B4-BE49-F238E27FC236}">
                <a16:creationId xmlns:a16="http://schemas.microsoft.com/office/drawing/2014/main" id="{0550D4D1-856C-AE43-99C4-467FA8971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2578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FF0000"/>
                </a:solidFill>
                <a:latin typeface="Georgia" panose="02040502050405020303" pitchFamily="18" charset="0"/>
              </a:rPr>
              <a:t>B = 2</a:t>
            </a:r>
            <a:r>
              <a:rPr lang="it-IT" altLang="it-IT" b="1" i="1" baseline="30000">
                <a:solidFill>
                  <a:srgbClr val="FF0000"/>
                </a:solidFill>
                <a:latin typeface="Georgia" panose="02040502050405020303" pitchFamily="18" charset="0"/>
              </a:rPr>
              <a:t>s</a:t>
            </a:r>
            <a:endParaRPr lang="it-IT" altLang="it-IT" b="1" i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9945" name="TextBox 15">
            <a:extLst>
              <a:ext uri="{FF2B5EF4-FFF2-40B4-BE49-F238E27FC236}">
                <a16:creationId xmlns:a16="http://schemas.microsoft.com/office/drawing/2014/main" id="{DF8EC8D7-5DED-DA45-A03B-D7C6C3E3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47244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Posso calcolare il limite di B per s che tende a 3?</a:t>
            </a:r>
          </a:p>
          <a:p>
            <a:pPr eaLnBrk="1" hangingPunct="1"/>
            <a:endParaRPr lang="it-IT" altLang="it-IT" sz="2800" b="1">
              <a:latin typeface="Arial Narrow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8999B-ED1A-4846-80EC-D482D296CF2A}"/>
              </a:ext>
            </a:extLst>
          </p:cNvPr>
          <p:cNvSpPr txBox="1"/>
          <p:nvPr/>
        </p:nvSpPr>
        <p:spPr>
          <a:xfrm>
            <a:off x="609600" y="3124200"/>
            <a:ext cx="4648200" cy="22463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</a:rPr>
              <a:t>NO</a:t>
            </a:r>
          </a:p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Perché non posso sostituire a </a:t>
            </a:r>
            <a:r>
              <a:rPr lang="it-IT" altLang="it-IT" sz="2800" b="1" i="1">
                <a:solidFill>
                  <a:srgbClr val="0000FF"/>
                </a:solidFill>
                <a:latin typeface="Arial Narrow" panose="020B0604020202020204" pitchFamily="34" charset="0"/>
              </a:rPr>
              <a:t>s</a:t>
            </a:r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 numeri sempre più vicini a 3:</a:t>
            </a:r>
          </a:p>
          <a:p>
            <a:pPr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non trovo nessun numero naturale fra 2 e 3 o fra 3 e 4. </a:t>
            </a:r>
          </a:p>
        </p:txBody>
      </p:sp>
      <p:pic>
        <p:nvPicPr>
          <p:cNvPr id="39947" name="Picture 14" descr="Schermata 2016-06-09 alle 11.58.36.png">
            <a:extLst>
              <a:ext uri="{FF2B5EF4-FFF2-40B4-BE49-F238E27FC236}">
                <a16:creationId xmlns:a16="http://schemas.microsoft.com/office/drawing/2014/main" id="{9B32B057-6697-5648-81F6-FE59DADF7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62600"/>
            <a:ext cx="502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1F6CBDE8-1C55-4648-85AD-A71BEE4F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1EB9E2-5729-F742-BCF6-DAE4625842EA}" type="slidenum">
              <a:rPr lang="it-IT" altLang="it-IT" sz="1400"/>
              <a:pPr eaLnBrk="1" hangingPunct="1"/>
              <a:t>22</a:t>
            </a:fld>
            <a:endParaRPr lang="it-IT" altLang="it-IT" sz="1400"/>
          </a:p>
        </p:txBody>
      </p:sp>
      <p:sp>
        <p:nvSpPr>
          <p:cNvPr id="41987" name="Footer Placeholder 6">
            <a:extLst>
              <a:ext uri="{FF2B5EF4-FFF2-40B4-BE49-F238E27FC236}">
                <a16:creationId xmlns:a16="http://schemas.microsoft.com/office/drawing/2014/main" id="{D8B9C216-AD23-044B-9B83-EF3C113E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27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41988" name="Rectangle 20">
            <a:extLst>
              <a:ext uri="{FF2B5EF4-FFF2-40B4-BE49-F238E27FC236}">
                <a16:creationId xmlns:a16="http://schemas.microsoft.com/office/drawing/2014/main" id="{4C09670C-52ED-AA49-9703-B1FF60C0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873BEECD-2536-414E-AB2E-3F5C9E90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736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 Narrow" panose="020B0604020202020204" pitchFamily="34" charset="0"/>
              </a:rPr>
              <a:t>Attività</a:t>
            </a: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BFF70396-2ED6-974E-915C-1D4288D6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405856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/>
              <a:t>Completa la scheda di lavoro per riflettere su quello che hai imparato con la presentazione.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772E7686-2B14-4447-ACEA-EF310C81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6D9424-02F2-8049-9A3B-6DC04B85DFF1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43011" name="Footer Placeholder 6">
            <a:extLst>
              <a:ext uri="{FF2B5EF4-FFF2-40B4-BE49-F238E27FC236}">
                <a16:creationId xmlns:a16="http://schemas.microsoft.com/office/drawing/2014/main" id="{126E664F-55A5-5346-8F1C-F557B5FAA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43012" name="Rectangle 20">
            <a:extLst>
              <a:ext uri="{FF2B5EF4-FFF2-40B4-BE49-F238E27FC236}">
                <a16:creationId xmlns:a16="http://schemas.microsoft.com/office/drawing/2014/main" id="{BC01CAB5-2E34-324C-AA81-ADBD3C68B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FDB6F0F0-7E52-D14D-9CFA-46CD74FA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574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4400" b="1" dirty="0">
                <a:solidFill>
                  <a:srgbClr val="FF3300"/>
                </a:solidFill>
                <a:latin typeface="Arial Narrow" panose="020B0604020202020204" pitchFamily="34" charset="0"/>
              </a:rPr>
              <a:t>Che cosa hai trovato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A44E9C39-365D-D243-AB40-F78BE27B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1D83A1-BEFE-F845-9B40-AE1713DF43F6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  <p:sp>
        <p:nvSpPr>
          <p:cNvPr id="44035" name="Footer Placeholder 6">
            <a:extLst>
              <a:ext uri="{FF2B5EF4-FFF2-40B4-BE49-F238E27FC236}">
                <a16:creationId xmlns:a16="http://schemas.microsoft.com/office/drawing/2014/main" id="{31A5A6CB-C02D-E744-9898-D3751A74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394529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44036" name="Rectangle 20">
            <a:extLst>
              <a:ext uri="{FF2B5EF4-FFF2-40B4-BE49-F238E27FC236}">
                <a16:creationId xmlns:a16="http://schemas.microsoft.com/office/drawing/2014/main" id="{CD1A5FFA-251B-EA42-9799-5314D07A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4037" name="TextBox 6">
            <a:extLst>
              <a:ext uri="{FF2B5EF4-FFF2-40B4-BE49-F238E27FC236}">
                <a16:creationId xmlns:a16="http://schemas.microsoft.com/office/drawing/2014/main" id="{2C66F1B0-4312-C043-9E27-5CDE25079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382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1</a:t>
            </a:r>
          </a:p>
        </p:txBody>
      </p:sp>
      <p:sp>
        <p:nvSpPr>
          <p:cNvPr id="44038" name="Rectangle 11">
            <a:extLst>
              <a:ext uri="{FF2B5EF4-FFF2-40B4-BE49-F238E27FC236}">
                <a16:creationId xmlns:a16="http://schemas.microsoft.com/office/drawing/2014/main" id="{F364FBB6-E4FD-414B-A438-74494DE2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572000"/>
            <a:ext cx="3810000" cy="1570038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d. Se sostituisco ad </a:t>
            </a:r>
            <a:r>
              <a:rPr lang="it-IT" altLang="it-IT" b="1" i="1" dirty="0">
                <a:latin typeface="Arial Narrow" panose="020B0604020202020204" pitchFamily="34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numeri sempre più vicini a 2 da destra, trovo le </a:t>
            </a:r>
            <a:r>
              <a:rPr lang="it-IT" altLang="it-IT" b="1" i="1" dirty="0">
                <a:latin typeface="Arial Narrow" panose="020B0604020202020204" pitchFamily="34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 che sono sempre più vicine a 2</a:t>
            </a:r>
            <a:r>
              <a:rPr lang="it-IT" altLang="it-IT" b="1" dirty="0"/>
              <a:t>.</a:t>
            </a:r>
          </a:p>
        </p:txBody>
      </p:sp>
      <p:sp>
        <p:nvSpPr>
          <p:cNvPr id="44039" name="TextBox 12">
            <a:extLst>
              <a:ext uri="{FF2B5EF4-FFF2-40B4-BE49-F238E27FC236}">
                <a16:creationId xmlns:a16="http://schemas.microsoft.com/office/drawing/2014/main" id="{86972AB5-1D4A-584F-8E94-08CC6E94B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pic>
        <p:nvPicPr>
          <p:cNvPr id="44040" name="Picture 11" descr="Schermata 2016-06-11 alle 16.34.43.png">
            <a:extLst>
              <a:ext uri="{FF2B5EF4-FFF2-40B4-BE49-F238E27FC236}">
                <a16:creationId xmlns:a16="http://schemas.microsoft.com/office/drawing/2014/main" id="{7EF7C8B3-44CA-8E4E-865D-FE06929BB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06850" cy="2819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1" name="Picture 13" descr="Schermata 2016-06-11 alle 18.31.48.png">
            <a:extLst>
              <a:ext uri="{FF2B5EF4-FFF2-40B4-BE49-F238E27FC236}">
                <a16:creationId xmlns:a16="http://schemas.microsoft.com/office/drawing/2014/main" id="{389CE8A3-5938-884E-B86A-5BB5E3C98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5" descr="Schermata 2016-06-11 alle 18.35.12.png">
            <a:extLst>
              <a:ext uri="{FF2B5EF4-FFF2-40B4-BE49-F238E27FC236}">
                <a16:creationId xmlns:a16="http://schemas.microsoft.com/office/drawing/2014/main" id="{D01CF0FF-1937-2F4E-ABB8-B76423632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16684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Rectangle 11">
            <a:extLst>
              <a:ext uri="{FF2B5EF4-FFF2-40B4-BE49-F238E27FC236}">
                <a16:creationId xmlns:a16="http://schemas.microsoft.com/office/drawing/2014/main" id="{2111882B-A2A4-2A4D-BC96-BECBBCB3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5000"/>
            <a:ext cx="4191000" cy="1570038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 err="1">
                <a:latin typeface="Arial Narrow" panose="020B0604020202020204" pitchFamily="34" charset="0"/>
              </a:rPr>
              <a:t>f</a:t>
            </a:r>
            <a:r>
              <a:rPr lang="it-IT" altLang="it-IT" b="1" dirty="0">
                <a:latin typeface="Arial Narrow" panose="020B0604020202020204" pitchFamily="34" charset="0"/>
              </a:rPr>
              <a:t>. Se sostituisco ad </a:t>
            </a:r>
            <a:r>
              <a:rPr lang="it-IT" altLang="it-IT" b="1" i="1" dirty="0">
                <a:latin typeface="Arial Narrow" panose="020B0604020202020204" pitchFamily="34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numeri sempre più vicini a 2 da sinistra, trovo le </a:t>
            </a:r>
            <a:r>
              <a:rPr lang="it-IT" altLang="it-IT" b="1" i="1" dirty="0">
                <a:latin typeface="Arial Narrow" panose="020B0604020202020204" pitchFamily="34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 che sono sempre più vicine a 1</a:t>
            </a:r>
            <a:r>
              <a:rPr lang="it-IT" altLang="it-IT" b="1" dirty="0"/>
              <a:t>.</a:t>
            </a:r>
          </a:p>
        </p:txBody>
      </p:sp>
      <p:pic>
        <p:nvPicPr>
          <p:cNvPr id="44044" name="Picture 18" descr="Schermata 2016-06-11 alle 18.38.06.png">
            <a:extLst>
              <a:ext uri="{FF2B5EF4-FFF2-40B4-BE49-F238E27FC236}">
                <a16:creationId xmlns:a16="http://schemas.microsoft.com/office/drawing/2014/main" id="{7385EFAB-A8A1-5B42-AD6A-92365962E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21796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Rectangle 11">
            <a:extLst>
              <a:ext uri="{FF2B5EF4-FFF2-40B4-BE49-F238E27FC236}">
                <a16:creationId xmlns:a16="http://schemas.microsoft.com/office/drawing/2014/main" id="{205543D9-2DD1-094B-9210-A7521521B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105400"/>
            <a:ext cx="3200400" cy="1200150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h. Per x che tende a 2 il limite destro è diverso dal limite sinistro</a:t>
            </a:r>
            <a:r>
              <a:rPr lang="it-IT" altLang="it-IT" b="1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93BFB671-10A2-8A40-8F03-B7548F8B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2EA43E-8336-2749-8DC7-12E142D53A10}" type="slidenum">
              <a:rPr lang="it-IT" altLang="it-IT" sz="1400"/>
              <a:pPr eaLnBrk="1" hangingPunct="1"/>
              <a:t>25</a:t>
            </a:fld>
            <a:endParaRPr lang="it-IT" altLang="it-IT" sz="1400"/>
          </a:p>
        </p:txBody>
      </p:sp>
      <p:sp>
        <p:nvSpPr>
          <p:cNvPr id="45059" name="Footer Placeholder 6">
            <a:extLst>
              <a:ext uri="{FF2B5EF4-FFF2-40B4-BE49-F238E27FC236}">
                <a16:creationId xmlns:a16="http://schemas.microsoft.com/office/drawing/2014/main" id="{BAFAC708-6453-0241-B62D-99C2FA10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45060" name="Rectangle 20">
            <a:extLst>
              <a:ext uri="{FF2B5EF4-FFF2-40B4-BE49-F238E27FC236}">
                <a16:creationId xmlns:a16="http://schemas.microsoft.com/office/drawing/2014/main" id="{2692AEBE-68EF-EC4C-80B8-477D0A0F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5061" name="TextBox 6">
            <a:extLst>
              <a:ext uri="{FF2B5EF4-FFF2-40B4-BE49-F238E27FC236}">
                <a16:creationId xmlns:a16="http://schemas.microsoft.com/office/drawing/2014/main" id="{1FA96422-62B2-3C45-8469-A6C22680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914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2</a:t>
            </a:r>
          </a:p>
        </p:txBody>
      </p:sp>
      <p:sp>
        <p:nvSpPr>
          <p:cNvPr id="45062" name="TextBox 12">
            <a:extLst>
              <a:ext uri="{FF2B5EF4-FFF2-40B4-BE49-F238E27FC236}">
                <a16:creationId xmlns:a16="http://schemas.microsoft.com/office/drawing/2014/main" id="{0E38F21E-D2C1-934A-97E4-59276B318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sp>
        <p:nvSpPr>
          <p:cNvPr id="45063" name="Rectangle 11">
            <a:extLst>
              <a:ext uri="{FF2B5EF4-FFF2-40B4-BE49-F238E27FC236}">
                <a16:creationId xmlns:a16="http://schemas.microsoft.com/office/drawing/2014/main" id="{D0B4BA37-54C7-A04A-B481-120AE786D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4191000" cy="1200329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c. Se sostituisco ad </a:t>
            </a:r>
            <a:r>
              <a:rPr lang="it-IT" altLang="it-IT" b="1" i="1" dirty="0">
                <a:latin typeface="Arial Narrow" panose="020B0604020202020204" pitchFamily="34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numeri sempre più vicini a 2, trovo le </a:t>
            </a:r>
            <a:r>
              <a:rPr lang="it-IT" altLang="it-IT" b="1" i="1" dirty="0">
                <a:latin typeface="Arial Narrow" panose="020B0604020202020204" pitchFamily="34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 che sono sempre più vicine a 0</a:t>
            </a:r>
            <a:r>
              <a:rPr lang="it-IT" altLang="it-IT" b="1" dirty="0"/>
              <a:t>.</a:t>
            </a:r>
          </a:p>
        </p:txBody>
      </p:sp>
      <p:pic>
        <p:nvPicPr>
          <p:cNvPr id="45064" name="Picture 17" descr="Schermata 2016-06-11 alle 17.44.01.png">
            <a:extLst>
              <a:ext uri="{FF2B5EF4-FFF2-40B4-BE49-F238E27FC236}">
                <a16:creationId xmlns:a16="http://schemas.microsoft.com/office/drawing/2014/main" id="{17C888B9-AEF6-034A-AE39-B400B27AB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97275" cy="3733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19" descr="Schermata 2016-06-11 alle 18.47.55.png">
            <a:extLst>
              <a:ext uri="{FF2B5EF4-FFF2-40B4-BE49-F238E27FC236}">
                <a16:creationId xmlns:a16="http://schemas.microsoft.com/office/drawing/2014/main" id="{84D9912A-EA8A-0048-8DA7-19397CFF7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703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0FBEFD-6FCB-C64D-B27B-A8A26B988850}"/>
              </a:ext>
            </a:extLst>
          </p:cNvPr>
          <p:cNvCxnSpPr>
            <a:cxnSpLocks noChangeShapeType="1"/>
            <a:stCxn id="45063" idx="1"/>
          </p:cNvCxnSpPr>
          <p:nvPr/>
        </p:nvCxnSpPr>
        <p:spPr bwMode="auto">
          <a:xfrm flipH="1">
            <a:off x="3429000" y="4181565"/>
            <a:ext cx="990600" cy="77143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DDB5CF32-43BC-B348-A2A7-37C389BF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67B771-9B7D-2742-8CCC-9551D98B7B23}" type="slidenum">
              <a:rPr lang="it-IT" altLang="it-IT" sz="1400"/>
              <a:pPr eaLnBrk="1" hangingPunct="1"/>
              <a:t>26</a:t>
            </a:fld>
            <a:endParaRPr lang="it-IT" altLang="it-IT" sz="1400"/>
          </a:p>
        </p:txBody>
      </p:sp>
      <p:sp>
        <p:nvSpPr>
          <p:cNvPr id="46083" name="Footer Placeholder 6">
            <a:extLst>
              <a:ext uri="{FF2B5EF4-FFF2-40B4-BE49-F238E27FC236}">
                <a16:creationId xmlns:a16="http://schemas.microsoft.com/office/drawing/2014/main" id="{EFBC669F-A637-9F4F-A2F1-2B59CB50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3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46084" name="Rectangle 20">
            <a:extLst>
              <a:ext uri="{FF2B5EF4-FFF2-40B4-BE49-F238E27FC236}">
                <a16:creationId xmlns:a16="http://schemas.microsoft.com/office/drawing/2014/main" id="{1FC08B1B-BEBC-C240-931F-6A4D7434D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6085" name="TextBox 6">
            <a:extLst>
              <a:ext uri="{FF2B5EF4-FFF2-40B4-BE49-F238E27FC236}">
                <a16:creationId xmlns:a16="http://schemas.microsoft.com/office/drawing/2014/main" id="{24FAFF56-541C-3B48-A888-5F25CE9FA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3</a:t>
            </a:r>
          </a:p>
        </p:txBody>
      </p:sp>
      <p:sp>
        <p:nvSpPr>
          <p:cNvPr id="46086" name="TextBox 12">
            <a:extLst>
              <a:ext uri="{FF2B5EF4-FFF2-40B4-BE49-F238E27FC236}">
                <a16:creationId xmlns:a16="http://schemas.microsoft.com/office/drawing/2014/main" id="{2E574A98-0EA2-B445-BBBA-ADAD872BF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sp>
        <p:nvSpPr>
          <p:cNvPr id="46087" name="Rectangle 11">
            <a:extLst>
              <a:ext uri="{FF2B5EF4-FFF2-40B4-BE49-F238E27FC236}">
                <a16:creationId xmlns:a16="http://schemas.microsoft.com/office/drawing/2014/main" id="{4A29B2BF-7C07-614B-ACCA-EAA45E3B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581400"/>
            <a:ext cx="4191000" cy="1200329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e. Se sostituisco ad </a:t>
            </a:r>
            <a:r>
              <a:rPr lang="it-IT" altLang="it-IT" b="1" i="1" dirty="0">
                <a:latin typeface="Arial Narrow" panose="020B0604020202020204" pitchFamily="34" charset="0"/>
              </a:rPr>
              <a:t>x</a:t>
            </a:r>
            <a:r>
              <a:rPr lang="it-IT" altLang="it-IT" b="1" dirty="0">
                <a:latin typeface="Arial Narrow" panose="020B0604020202020204" pitchFamily="34" charset="0"/>
              </a:rPr>
              <a:t> numeri sempre più vicini a 2, trovo le </a:t>
            </a:r>
            <a:r>
              <a:rPr lang="it-IT" altLang="it-IT" b="1" i="1" dirty="0">
                <a:latin typeface="Arial Narrow" panose="020B0604020202020204" pitchFamily="34" charset="0"/>
              </a:rPr>
              <a:t>y</a:t>
            </a:r>
            <a:r>
              <a:rPr lang="it-IT" altLang="it-IT" b="1" dirty="0">
                <a:latin typeface="Arial Narrow" panose="020B0604020202020204" pitchFamily="34" charset="0"/>
              </a:rPr>
              <a:t> che sono sempre più vicine a 4</a:t>
            </a:r>
            <a:r>
              <a:rPr lang="it-IT" altLang="it-IT" b="1" dirty="0"/>
              <a:t>.</a:t>
            </a:r>
          </a:p>
        </p:txBody>
      </p:sp>
      <p:pic>
        <p:nvPicPr>
          <p:cNvPr id="46088" name="Picture 10" descr="Schermata 2016-06-11 alle 16.50.38.png">
            <a:extLst>
              <a:ext uri="{FF2B5EF4-FFF2-40B4-BE49-F238E27FC236}">
                <a16:creationId xmlns:a16="http://schemas.microsoft.com/office/drawing/2014/main" id="{7A83DCB8-7D87-484F-83F6-3C9F8803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892425" cy="4429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F8DF47-5B5E-FA41-9E94-856DC73E946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667000" y="2438400"/>
            <a:ext cx="1752600" cy="19272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90" name="Picture 13" descr="Schermata 2016-06-11 alle 18.51.13.png">
            <a:extLst>
              <a:ext uri="{FF2B5EF4-FFF2-40B4-BE49-F238E27FC236}">
                <a16:creationId xmlns:a16="http://schemas.microsoft.com/office/drawing/2014/main" id="{3B9363F4-C8A9-C745-9199-712AFD84F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17526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178B0743-645F-4444-BB15-8D4E18D8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0FF76C-1E2F-634F-8DDA-C9E6750766A9}" type="slidenum">
              <a:rPr lang="it-IT" altLang="it-IT" sz="1400"/>
              <a:pPr eaLnBrk="1" hangingPunct="1"/>
              <a:t>27</a:t>
            </a:fld>
            <a:endParaRPr lang="it-IT" altLang="it-IT" sz="1400"/>
          </a:p>
        </p:txBody>
      </p:sp>
      <p:sp>
        <p:nvSpPr>
          <p:cNvPr id="47107" name="Footer Placeholder 6">
            <a:extLst>
              <a:ext uri="{FF2B5EF4-FFF2-40B4-BE49-F238E27FC236}">
                <a16:creationId xmlns:a16="http://schemas.microsoft.com/office/drawing/2014/main" id="{CB1C8A7D-E9A4-A24A-A700-010BEAA1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04" y="63246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47108" name="Rectangle 20">
            <a:extLst>
              <a:ext uri="{FF2B5EF4-FFF2-40B4-BE49-F238E27FC236}">
                <a16:creationId xmlns:a16="http://schemas.microsoft.com/office/drawing/2014/main" id="{DE6CD7E6-4BE4-3C47-9B15-B234163C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7109" name="TextBox 6">
            <a:extLst>
              <a:ext uri="{FF2B5EF4-FFF2-40B4-BE49-F238E27FC236}">
                <a16:creationId xmlns:a16="http://schemas.microsoft.com/office/drawing/2014/main" id="{5518DCD5-0FA9-C24C-9EA4-F13E6552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4</a:t>
            </a:r>
          </a:p>
        </p:txBody>
      </p:sp>
      <p:sp>
        <p:nvSpPr>
          <p:cNvPr id="47110" name="TextBox 12">
            <a:extLst>
              <a:ext uri="{FF2B5EF4-FFF2-40B4-BE49-F238E27FC236}">
                <a16:creationId xmlns:a16="http://schemas.microsoft.com/office/drawing/2014/main" id="{B5D8B06D-EB86-6B4D-B76D-45C61835B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sp>
        <p:nvSpPr>
          <p:cNvPr id="47111" name="Rectangle 11">
            <a:extLst>
              <a:ext uri="{FF2B5EF4-FFF2-40B4-BE49-F238E27FC236}">
                <a16:creationId xmlns:a16="http://schemas.microsoft.com/office/drawing/2014/main" id="{21D122A7-C2F3-8F4B-B093-C9429B342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724400"/>
            <a:ext cx="4191000" cy="1570038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b. Se sostituisco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2, trovo le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che sono numeri negativi sempre più piccoli.</a:t>
            </a:r>
            <a:endParaRPr lang="it-IT" altLang="it-IT" b="1"/>
          </a:p>
        </p:txBody>
      </p:sp>
      <p:pic>
        <p:nvPicPr>
          <p:cNvPr id="47112" name="Picture 11" descr="Schermata 2016-06-11 alle 18.55.47.png">
            <a:extLst>
              <a:ext uri="{FF2B5EF4-FFF2-40B4-BE49-F238E27FC236}">
                <a16:creationId xmlns:a16="http://schemas.microsoft.com/office/drawing/2014/main" id="{B6F1394D-4310-7940-B06F-867832FC6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332288" cy="320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2A02A7-E3BA-BA43-A722-A2F94C5D1E2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438400" y="4930775"/>
            <a:ext cx="2362200" cy="6318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4" name="Picture 17" descr="Schermata 2016-06-11 alle 18.58.26.png">
            <a:extLst>
              <a:ext uri="{FF2B5EF4-FFF2-40B4-BE49-F238E27FC236}">
                <a16:creationId xmlns:a16="http://schemas.microsoft.com/office/drawing/2014/main" id="{D3762F9A-2225-2543-AFDA-7CD60BE3A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1739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67530F96-D22E-084F-88DD-F7AC67C9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48930A-F04C-D742-925A-82F4B9350DFD}" type="slidenum">
              <a:rPr lang="it-IT" altLang="it-IT" sz="1400"/>
              <a:pPr eaLnBrk="1" hangingPunct="1"/>
              <a:t>28</a:t>
            </a:fld>
            <a:endParaRPr lang="it-IT" altLang="it-IT" sz="1400"/>
          </a:p>
        </p:txBody>
      </p:sp>
      <p:sp>
        <p:nvSpPr>
          <p:cNvPr id="48131" name="Footer Placeholder 6">
            <a:extLst>
              <a:ext uri="{FF2B5EF4-FFF2-40B4-BE49-F238E27FC236}">
                <a16:creationId xmlns:a16="http://schemas.microsoft.com/office/drawing/2014/main" id="{E09B7A4F-0324-3E40-8295-3427474E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657" y="6456726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48132" name="Rectangle 20">
            <a:extLst>
              <a:ext uri="{FF2B5EF4-FFF2-40B4-BE49-F238E27FC236}">
                <a16:creationId xmlns:a16="http://schemas.microsoft.com/office/drawing/2014/main" id="{401E6B8F-2565-6E43-A8C3-C3524E2D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8133" name="TextBox 6">
            <a:extLst>
              <a:ext uri="{FF2B5EF4-FFF2-40B4-BE49-F238E27FC236}">
                <a16:creationId xmlns:a16="http://schemas.microsoft.com/office/drawing/2014/main" id="{9848FB59-0E4B-7E46-BBBC-934F7C47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5</a:t>
            </a:r>
          </a:p>
        </p:txBody>
      </p:sp>
      <p:sp>
        <p:nvSpPr>
          <p:cNvPr id="48134" name="TextBox 12">
            <a:extLst>
              <a:ext uri="{FF2B5EF4-FFF2-40B4-BE49-F238E27FC236}">
                <a16:creationId xmlns:a16="http://schemas.microsoft.com/office/drawing/2014/main" id="{29AE403C-8EEA-DF4B-98B7-97C3B2B3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sp>
        <p:nvSpPr>
          <p:cNvPr id="48135" name="Rectangle 11">
            <a:extLst>
              <a:ext uri="{FF2B5EF4-FFF2-40B4-BE49-F238E27FC236}">
                <a16:creationId xmlns:a16="http://schemas.microsoft.com/office/drawing/2014/main" id="{411E12F5-A896-3549-B78F-9FC2B713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4038600" cy="1570038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g. Non posso sostituire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2, perché il dominio non comprende questi numeri.</a:t>
            </a:r>
            <a:endParaRPr lang="it-IT" altLang="it-IT" b="1"/>
          </a:p>
        </p:txBody>
      </p:sp>
      <p:pic>
        <p:nvPicPr>
          <p:cNvPr id="48136" name="Picture 10" descr="Schermata 2016-06-11 alle 17.03.39.png">
            <a:extLst>
              <a:ext uri="{FF2B5EF4-FFF2-40B4-BE49-F238E27FC236}">
                <a16:creationId xmlns:a16="http://schemas.microsoft.com/office/drawing/2014/main" id="{3042413D-C42F-F84F-B69D-BF67C0ABC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05000"/>
            <a:ext cx="3586162" cy="3429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15" descr="Schermata 2016-06-11 alle 19.02.09.png">
            <a:extLst>
              <a:ext uri="{FF2B5EF4-FFF2-40B4-BE49-F238E27FC236}">
                <a16:creationId xmlns:a16="http://schemas.microsoft.com/office/drawing/2014/main" id="{9F8AA82F-49DC-7A49-97F4-3EDD42285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971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DED5D9A-21A7-014A-B71F-FA571B0BF214}"/>
              </a:ext>
            </a:extLst>
          </p:cNvPr>
          <p:cNvSpPr txBox="1"/>
          <p:nvPr/>
        </p:nvSpPr>
        <p:spPr>
          <a:xfrm>
            <a:off x="4800600" y="4648200"/>
            <a:ext cx="3429000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ci sono numeri che appartengono al dominio né fra 1 e 2, né dopo 2</a:t>
            </a:r>
            <a:r>
              <a:rPr lang="it-IT" altLang="it-IT">
                <a:latin typeface="Arial Narrow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FCC6813A-614B-F141-BE32-0A28294C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866B2E-A589-784F-8D8F-3BD2147E3CBA}" type="slidenum">
              <a:rPr lang="it-IT" altLang="it-IT" sz="1400"/>
              <a:pPr eaLnBrk="1" hangingPunct="1"/>
              <a:t>29</a:t>
            </a:fld>
            <a:endParaRPr lang="it-IT" altLang="it-IT" sz="1400"/>
          </a:p>
        </p:txBody>
      </p:sp>
      <p:sp>
        <p:nvSpPr>
          <p:cNvPr id="49155" name="Footer Placeholder 6">
            <a:extLst>
              <a:ext uri="{FF2B5EF4-FFF2-40B4-BE49-F238E27FC236}">
                <a16:creationId xmlns:a16="http://schemas.microsoft.com/office/drawing/2014/main" id="{0FDFEA66-B91A-9449-B658-085D658D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627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49156" name="Rectangle 20">
            <a:extLst>
              <a:ext uri="{FF2B5EF4-FFF2-40B4-BE49-F238E27FC236}">
                <a16:creationId xmlns:a16="http://schemas.microsoft.com/office/drawing/2014/main" id="{3963EA89-9428-6845-9FB1-9FA2C5B0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49157" name="TextBox 6">
            <a:extLst>
              <a:ext uri="{FF2B5EF4-FFF2-40B4-BE49-F238E27FC236}">
                <a16:creationId xmlns:a16="http://schemas.microsoft.com/office/drawing/2014/main" id="{1FA05C1D-307C-D046-8B39-446AA5605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/>
              <a:t>Funzione 6</a:t>
            </a:r>
          </a:p>
        </p:txBody>
      </p:sp>
      <p:sp>
        <p:nvSpPr>
          <p:cNvPr id="49158" name="TextBox 12">
            <a:extLst>
              <a:ext uri="{FF2B5EF4-FFF2-40B4-BE49-F238E27FC236}">
                <a16:creationId xmlns:a16="http://schemas.microsoft.com/office/drawing/2014/main" id="{3D7C32E6-AB35-EB45-9CBB-1552ED4F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Quesiti 1, 2, 3</a:t>
            </a:r>
          </a:p>
        </p:txBody>
      </p:sp>
      <p:sp>
        <p:nvSpPr>
          <p:cNvPr id="49159" name="Rectangle 11">
            <a:extLst>
              <a:ext uri="{FF2B5EF4-FFF2-40B4-BE49-F238E27FC236}">
                <a16:creationId xmlns:a16="http://schemas.microsoft.com/office/drawing/2014/main" id="{6236247D-66FB-D548-A4B6-0E4BBFFBC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81400"/>
            <a:ext cx="4191000" cy="1570038"/>
          </a:xfrm>
          <a:prstGeom prst="rect">
            <a:avLst/>
          </a:prstGeom>
          <a:solidFill>
            <a:srgbClr val="FEFFE3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5738" indent="-1857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a. Se sostituisco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2, trovo le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che sono numeri positivi sempre più grandi.</a:t>
            </a:r>
            <a:endParaRPr lang="it-IT" altLang="it-IT" b="1"/>
          </a:p>
        </p:txBody>
      </p:sp>
      <p:pic>
        <p:nvPicPr>
          <p:cNvPr id="49160" name="Picture 12" descr="Schermata 2016-06-11 alle 20.33.42.png">
            <a:extLst>
              <a:ext uri="{FF2B5EF4-FFF2-40B4-BE49-F238E27FC236}">
                <a16:creationId xmlns:a16="http://schemas.microsoft.com/office/drawing/2014/main" id="{9F097323-86D6-3949-BCF3-20E66AE3A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784600" cy="322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13" descr="Schermata 2016-06-11 alle 20.34.43.png">
            <a:extLst>
              <a:ext uri="{FF2B5EF4-FFF2-40B4-BE49-F238E27FC236}">
                <a16:creationId xmlns:a16="http://schemas.microsoft.com/office/drawing/2014/main" id="{C612D6D3-9B93-EA46-940B-7FC43792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1701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5CE3D31F-784E-FE4B-AD14-D397FBD7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13A314-E1B4-6A42-ADE1-6217B2826047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19459" name="Footer Placeholder 5">
            <a:extLst>
              <a:ext uri="{FF2B5EF4-FFF2-40B4-BE49-F238E27FC236}">
                <a16:creationId xmlns:a16="http://schemas.microsoft.com/office/drawing/2014/main" id="{10B16E79-1722-F94B-A6AD-3FF5902B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38175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19460" name="Title 4">
            <a:extLst>
              <a:ext uri="{FF2B5EF4-FFF2-40B4-BE49-F238E27FC236}">
                <a16:creationId xmlns:a16="http://schemas.microsoft.com/office/drawing/2014/main" id="{9A7FA27D-C99D-FB48-A764-43D0921D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001000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 video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sp>
        <p:nvSpPr>
          <p:cNvPr id="19461" name="TextBox 13">
            <a:extLst>
              <a:ext uri="{FF2B5EF4-FFF2-40B4-BE49-F238E27FC236}">
                <a16:creationId xmlns:a16="http://schemas.microsoft.com/office/drawing/2014/main" id="{26517749-2BE7-5744-9D34-94C10CE7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08" y="1988840"/>
            <a:ext cx="590465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3200" b="1" dirty="0">
                <a:solidFill>
                  <a:srgbClr val="000000"/>
                </a:solidFill>
                <a:latin typeface="Arial Narrow" panose="020B0604020202020204" pitchFamily="34" charset="0"/>
              </a:rPr>
              <a:t>Guarda un video per esaminare una prima situazione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7C2B96BF-32D7-F346-9E74-5EE02DEC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1A2782-4D96-2748-B49C-FBC255E89F64}" type="slidenum">
              <a:rPr lang="it-IT" altLang="it-IT" sz="1400"/>
              <a:pPr eaLnBrk="1" hangingPunct="1"/>
              <a:t>30</a:t>
            </a:fld>
            <a:endParaRPr lang="it-IT" altLang="it-IT" sz="1400"/>
          </a:p>
        </p:txBody>
      </p:sp>
      <p:sp>
        <p:nvSpPr>
          <p:cNvPr id="50179" name="Footer Placeholder 6">
            <a:extLst>
              <a:ext uri="{FF2B5EF4-FFF2-40B4-BE49-F238E27FC236}">
                <a16:creationId xmlns:a16="http://schemas.microsoft.com/office/drawing/2014/main" id="{98F943D5-1D48-AA44-8E56-51F4C15A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476527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50180" name="Rectangle 20">
            <a:extLst>
              <a:ext uri="{FF2B5EF4-FFF2-40B4-BE49-F238E27FC236}">
                <a16:creationId xmlns:a16="http://schemas.microsoft.com/office/drawing/2014/main" id="{CFCDB6EF-290B-E64B-A90A-03220417C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0181" name="TextBox 12">
            <a:extLst>
              <a:ext uri="{FF2B5EF4-FFF2-40B4-BE49-F238E27FC236}">
                <a16:creationId xmlns:a16="http://schemas.microsoft.com/office/drawing/2014/main" id="{0309EBD5-823A-A741-9908-0F13F6301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4</a:t>
            </a:r>
          </a:p>
        </p:txBody>
      </p:sp>
      <p:sp>
        <p:nvSpPr>
          <p:cNvPr id="50182" name="Rectangle 9">
            <a:extLst>
              <a:ext uri="{FF2B5EF4-FFF2-40B4-BE49-F238E27FC236}">
                <a16:creationId xmlns:a16="http://schemas.microsoft.com/office/drawing/2014/main" id="{6D6CD3BA-E66A-A742-A610-A1BBDFD77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7696200" cy="107791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4. Il grafico di una funzione può avere più di un asintoto verticale?   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Sì</a:t>
            </a:r>
            <a:r>
              <a:rPr lang="it-IT" altLang="it-IT" sz="3200" b="1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50183" name="Picture 10" descr="Schermata 2016-06-11 alle 20.42.29.png">
            <a:extLst>
              <a:ext uri="{FF2B5EF4-FFF2-40B4-BE49-F238E27FC236}">
                <a16:creationId xmlns:a16="http://schemas.microsoft.com/office/drawing/2014/main" id="{8103786F-29DE-7A4C-BD49-9E3C44173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34100" cy="31115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TextBox 15">
            <a:extLst>
              <a:ext uri="{FF2B5EF4-FFF2-40B4-BE49-F238E27FC236}">
                <a16:creationId xmlns:a16="http://schemas.microsoft.com/office/drawing/2014/main" id="{A5A003A0-FB48-9D4F-BC61-8FF409A1D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67818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Il grafico di </a:t>
            </a:r>
            <a:r>
              <a:rPr lang="it-IT" altLang="it-IT" sz="2800" b="1" i="1">
                <a:latin typeface="Arial Narrow" panose="020B0604020202020204" pitchFamily="34" charset="0"/>
              </a:rPr>
              <a:t>y</a:t>
            </a:r>
            <a:r>
              <a:rPr lang="it-IT" altLang="it-IT" sz="2800" b="1">
                <a:latin typeface="Arial Narrow" panose="020B0604020202020204" pitchFamily="34" charset="0"/>
              </a:rPr>
              <a:t> = tan</a:t>
            </a:r>
            <a:r>
              <a:rPr lang="it-IT" altLang="it-IT" sz="2800" b="1" i="1">
                <a:latin typeface="Arial Narrow" panose="020B0604020202020204" pitchFamily="34" charset="0"/>
              </a:rPr>
              <a:t>x</a:t>
            </a:r>
            <a:r>
              <a:rPr lang="it-IT" altLang="it-IT" sz="2800" b="1">
                <a:latin typeface="Arial Narrow" panose="020B0604020202020204" pitchFamily="34" charset="0"/>
              </a:rPr>
              <a:t> ha infiniti asintoti verticali</a:t>
            </a:r>
          </a:p>
        </p:txBody>
      </p:sp>
      <p:sp>
        <p:nvSpPr>
          <p:cNvPr id="50185" name="TextBox 16">
            <a:extLst>
              <a:ext uri="{FF2B5EF4-FFF2-40B4-BE49-F238E27FC236}">
                <a16:creationId xmlns:a16="http://schemas.microsoft.com/office/drawing/2014/main" id="{517299E1-EFA5-D54A-951A-8E292018E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648200"/>
            <a:ext cx="1371600" cy="523875"/>
          </a:xfrm>
          <a:prstGeom prst="rect">
            <a:avLst/>
          </a:prstGeom>
          <a:solidFill>
            <a:srgbClr val="FEFFE3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alt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tan</a:t>
            </a:r>
            <a:r>
              <a:rPr lang="it-IT" altLang="it-IT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6">
            <a:extLst>
              <a:ext uri="{FF2B5EF4-FFF2-40B4-BE49-F238E27FC236}">
                <a16:creationId xmlns:a16="http://schemas.microsoft.com/office/drawing/2014/main" id="{A58CED61-E70A-9A45-AD77-21C64C70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AC738F-710A-104F-9CA2-CFF523656097}" type="slidenum">
              <a:rPr lang="it-IT" altLang="it-IT" sz="1400"/>
              <a:pPr eaLnBrk="1" hangingPunct="1"/>
              <a:t>31</a:t>
            </a:fld>
            <a:endParaRPr lang="it-IT" altLang="it-IT" sz="1400"/>
          </a:p>
        </p:txBody>
      </p:sp>
      <p:sp>
        <p:nvSpPr>
          <p:cNvPr id="51203" name="Footer Placeholder 6">
            <a:extLst>
              <a:ext uri="{FF2B5EF4-FFF2-40B4-BE49-F238E27FC236}">
                <a16:creationId xmlns:a16="http://schemas.microsoft.com/office/drawing/2014/main" id="{0BE75C7A-BD3B-6C40-A053-EDE55830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CED57ACB-40B7-894C-BEEF-6DDBABD60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1205" name="TextBox 12">
            <a:extLst>
              <a:ext uri="{FF2B5EF4-FFF2-40B4-BE49-F238E27FC236}">
                <a16:creationId xmlns:a16="http://schemas.microsoft.com/office/drawing/2014/main" id="{05F3DDD2-BB50-4449-85D6-9CF585F7A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5</a:t>
            </a:r>
          </a:p>
        </p:txBody>
      </p:sp>
      <p:sp>
        <p:nvSpPr>
          <p:cNvPr id="51206" name="Rectangle 9">
            <a:extLst>
              <a:ext uri="{FF2B5EF4-FFF2-40B4-BE49-F238E27FC236}">
                <a16:creationId xmlns:a16="http://schemas.microsoft.com/office/drawing/2014/main" id="{B771496C-96AC-A542-80FA-FCD42620A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38200"/>
            <a:ext cx="6629400" cy="107791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5. Il grafico di una funzione può attraversare un asintoto verticale?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No</a:t>
            </a:r>
            <a:r>
              <a:rPr lang="it-IT" altLang="it-IT" sz="32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51207" name="TextBox 15">
            <a:extLst>
              <a:ext uri="{FF2B5EF4-FFF2-40B4-BE49-F238E27FC236}">
                <a16:creationId xmlns:a16="http://schemas.microsoft.com/office/drawing/2014/main" id="{6CF62C58-3575-8F4D-9CD6-E7483EBDD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458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 dirty="0">
                <a:latin typeface="Arial Narrow" panose="020B0604020202020204" pitchFamily="34" charset="0"/>
              </a:rPr>
              <a:t>Il numero </a:t>
            </a:r>
            <a:r>
              <a:rPr lang="it-IT" altLang="it-IT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sz="2800" b="1" dirty="0">
                <a:latin typeface="Arial Narrow" panose="020B0604020202020204" pitchFamily="34" charset="0"/>
              </a:rPr>
              <a:t> non fa parte del dominio della funzione, perciò non posso trovare un punto del grafico con ascissa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it-IT" altLang="it-IT" sz="2800" b="1" i="1" dirty="0">
              <a:latin typeface="Arial Narrow" panose="020B0604020202020204" pitchFamily="34" charset="0"/>
            </a:endParaRPr>
          </a:p>
        </p:txBody>
      </p:sp>
      <p:pic>
        <p:nvPicPr>
          <p:cNvPr id="51208" name="Picture 11" descr="Schermata 2016-06-11 alle 10.15.03.png">
            <a:extLst>
              <a:ext uri="{FF2B5EF4-FFF2-40B4-BE49-F238E27FC236}">
                <a16:creationId xmlns:a16="http://schemas.microsoft.com/office/drawing/2014/main" id="{C7B71E62-9D51-D34E-8508-29CBA7A1C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>
            <a:fillRect/>
          </a:stretch>
        </p:blipFill>
        <p:spPr bwMode="auto">
          <a:xfrm>
            <a:off x="2743200" y="2057400"/>
            <a:ext cx="3505200" cy="31353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86130220-3BB7-184E-AF01-C5093F87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5ECE4B-BF54-4741-B3C1-E0B28615C553}" type="slidenum">
              <a:rPr lang="it-IT" altLang="it-IT" sz="1400"/>
              <a:pPr eaLnBrk="1" hangingPunct="1"/>
              <a:t>32</a:t>
            </a:fld>
            <a:endParaRPr lang="it-IT" altLang="it-IT" sz="1400"/>
          </a:p>
        </p:txBody>
      </p:sp>
      <p:sp>
        <p:nvSpPr>
          <p:cNvPr id="52227" name="Footer Placeholder 6">
            <a:extLst>
              <a:ext uri="{FF2B5EF4-FFF2-40B4-BE49-F238E27FC236}">
                <a16:creationId xmlns:a16="http://schemas.microsoft.com/office/drawing/2014/main" id="{7B74E872-CEC9-4D4C-838F-E349B40E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52228" name="Rectangle 20">
            <a:extLst>
              <a:ext uri="{FF2B5EF4-FFF2-40B4-BE49-F238E27FC236}">
                <a16:creationId xmlns:a16="http://schemas.microsoft.com/office/drawing/2014/main" id="{86035104-3722-344F-81F4-9952F33D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2229" name="TextBox 12">
            <a:extLst>
              <a:ext uri="{FF2B5EF4-FFF2-40B4-BE49-F238E27FC236}">
                <a16:creationId xmlns:a16="http://schemas.microsoft.com/office/drawing/2014/main" id="{2A66709A-D88B-494A-AE5C-21F1DF1E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6</a:t>
            </a:r>
          </a:p>
        </p:txBody>
      </p:sp>
      <p:sp>
        <p:nvSpPr>
          <p:cNvPr id="52230" name="Rectangle 8">
            <a:extLst>
              <a:ext uri="{FF2B5EF4-FFF2-40B4-BE49-F238E27FC236}">
                <a16:creationId xmlns:a16="http://schemas.microsoft.com/office/drawing/2014/main" id="{3FA179B4-48DA-AE44-8EF5-5ECB2880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8001000" cy="107791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6. Il grafico di una funzione può avere più di un asintoto orizzontale per x che tende a +∞?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NO</a:t>
            </a:r>
            <a:r>
              <a:rPr lang="it-IT" altLang="it-IT" sz="3200" b="1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52231" name="TextBox 10">
            <a:extLst>
              <a:ext uri="{FF2B5EF4-FFF2-40B4-BE49-F238E27FC236}">
                <a16:creationId xmlns:a16="http://schemas.microsoft.com/office/drawing/2014/main" id="{010BCBEB-2DFD-AD4D-9DB6-2BAC06670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76962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Una curva con due asintoti orizzontali per x che tende a +∞ non può essere il grafico di una funzione.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52232" name="Picture 12" descr="Schermata 2016-06-12 alle 09.48.29.png">
            <a:extLst>
              <a:ext uri="{FF2B5EF4-FFF2-40B4-BE49-F238E27FC236}">
                <a16:creationId xmlns:a16="http://schemas.microsoft.com/office/drawing/2014/main" id="{3AE23E03-E2BF-6C4B-86AC-123E25818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4325938" cy="3067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TextBox 13">
            <a:extLst>
              <a:ext uri="{FF2B5EF4-FFF2-40B4-BE49-F238E27FC236}">
                <a16:creationId xmlns:a16="http://schemas.microsoft.com/office/drawing/2014/main" id="{A68CB1FE-7BDB-A141-AC16-2601D0C9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2590800" cy="830263"/>
          </a:xfrm>
          <a:prstGeom prst="rect">
            <a:avLst/>
          </a:prstGeom>
          <a:solidFill>
            <a:srgbClr val="FEFFE3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Non corrisponde ad ogni x una sola 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015ECB-7549-7547-B572-AE4A53685789}"/>
              </a:ext>
            </a:extLst>
          </p:cNvPr>
          <p:cNvCxnSpPr>
            <a:cxnSpLocks noChangeShapeType="1"/>
            <a:stCxn id="52233" idx="3"/>
          </p:cNvCxnSpPr>
          <p:nvPr/>
        </p:nvCxnSpPr>
        <p:spPr bwMode="auto">
          <a:xfrm flipV="1">
            <a:off x="2819400" y="3810000"/>
            <a:ext cx="1447800" cy="949325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6">
            <a:extLst>
              <a:ext uri="{FF2B5EF4-FFF2-40B4-BE49-F238E27FC236}">
                <a16:creationId xmlns:a16="http://schemas.microsoft.com/office/drawing/2014/main" id="{876E76E0-C96F-034E-B217-0EAE021ED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8558B9-16F3-9146-96B5-7F9B64DD91D2}" type="slidenum">
              <a:rPr lang="it-IT" altLang="it-IT" sz="1400"/>
              <a:pPr eaLnBrk="1" hangingPunct="1"/>
              <a:t>33</a:t>
            </a:fld>
            <a:endParaRPr lang="it-IT" altLang="it-IT" sz="1400"/>
          </a:p>
        </p:txBody>
      </p:sp>
      <p:sp>
        <p:nvSpPr>
          <p:cNvPr id="53251" name="Footer Placeholder 6">
            <a:extLst>
              <a:ext uri="{FF2B5EF4-FFF2-40B4-BE49-F238E27FC236}">
                <a16:creationId xmlns:a16="http://schemas.microsoft.com/office/drawing/2014/main" id="{9D770297-B591-F247-9C58-8A29FB8E9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33400" y="647700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53252" name="Rectangle 20">
            <a:extLst>
              <a:ext uri="{FF2B5EF4-FFF2-40B4-BE49-F238E27FC236}">
                <a16:creationId xmlns:a16="http://schemas.microsoft.com/office/drawing/2014/main" id="{7159C764-ED4F-4146-9985-8497EC783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3253" name="TextBox 12">
            <a:extLst>
              <a:ext uri="{FF2B5EF4-FFF2-40B4-BE49-F238E27FC236}">
                <a16:creationId xmlns:a16="http://schemas.microsoft.com/office/drawing/2014/main" id="{CC2CCB91-E20F-A740-9A8D-E754C065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6</a:t>
            </a:r>
          </a:p>
        </p:txBody>
      </p:sp>
      <p:sp>
        <p:nvSpPr>
          <p:cNvPr id="53254" name="Rectangle 8">
            <a:extLst>
              <a:ext uri="{FF2B5EF4-FFF2-40B4-BE49-F238E27FC236}">
                <a16:creationId xmlns:a16="http://schemas.microsoft.com/office/drawing/2014/main" id="{8E571B63-D08B-3F46-B696-EEE1A5863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8001000" cy="1570038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Però il grafico di una funzione può avere due diversi asintoti, uno per x che tende a +∞ e l’altro per x che tende a </a:t>
            </a:r>
            <a:r>
              <a:rPr lang="it-IT" altLang="it-IT" sz="32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</a:t>
            </a:r>
            <a:r>
              <a:rPr lang="it-IT" altLang="it-IT" sz="3200" b="1">
                <a:latin typeface="Arial Narrow" panose="020B0604020202020204" pitchFamily="34" charset="0"/>
              </a:rPr>
              <a:t>∞  </a:t>
            </a:r>
          </a:p>
        </p:txBody>
      </p:sp>
      <p:pic>
        <p:nvPicPr>
          <p:cNvPr id="53255" name="Picture 11" descr="Schermata 2016-06-12 alle 10.06.06.png">
            <a:extLst>
              <a:ext uri="{FF2B5EF4-FFF2-40B4-BE49-F238E27FC236}">
                <a16:creationId xmlns:a16="http://schemas.microsoft.com/office/drawing/2014/main" id="{0753A6B2-84A6-2144-80DE-8CD3FEB5B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419600" cy="301783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14" descr="Schermata 2016-06-12 alle 10.09.12.png">
            <a:extLst>
              <a:ext uri="{FF2B5EF4-FFF2-40B4-BE49-F238E27FC236}">
                <a16:creationId xmlns:a16="http://schemas.microsoft.com/office/drawing/2014/main" id="{3AB4439D-2D93-F94D-AFEE-D886328C3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91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5" descr="Schermata 2016-06-12 alle 10.09.18.png">
            <a:extLst>
              <a:ext uri="{FF2B5EF4-FFF2-40B4-BE49-F238E27FC236}">
                <a16:creationId xmlns:a16="http://schemas.microsoft.com/office/drawing/2014/main" id="{15CBF29F-459E-644F-A42A-69D2C31F7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172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C5C36BCD-83AE-B841-A916-E42515C5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8F8220-B13E-5045-AB88-C6C89A057CE8}" type="slidenum">
              <a:rPr lang="it-IT" altLang="it-IT" sz="1400"/>
              <a:pPr eaLnBrk="1" hangingPunct="1"/>
              <a:t>34</a:t>
            </a:fld>
            <a:endParaRPr lang="it-IT" altLang="it-IT" sz="1400"/>
          </a:p>
        </p:txBody>
      </p:sp>
      <p:sp>
        <p:nvSpPr>
          <p:cNvPr id="54275" name="Footer Placeholder 6">
            <a:extLst>
              <a:ext uri="{FF2B5EF4-FFF2-40B4-BE49-F238E27FC236}">
                <a16:creationId xmlns:a16="http://schemas.microsoft.com/office/drawing/2014/main" id="{0F719288-CCB0-6B48-9DA6-ADAFCA2E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419850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  <a:endParaRPr lang="it-IT" altLang="it-IT" sz="1400" dirty="0"/>
          </a:p>
        </p:txBody>
      </p:sp>
      <p:sp>
        <p:nvSpPr>
          <p:cNvPr id="54276" name="Rectangle 20">
            <a:extLst>
              <a:ext uri="{FF2B5EF4-FFF2-40B4-BE49-F238E27FC236}">
                <a16:creationId xmlns:a16="http://schemas.microsoft.com/office/drawing/2014/main" id="{B3D63BC3-146F-5F4E-A355-F96F20BE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4277" name="TextBox 12">
            <a:extLst>
              <a:ext uri="{FF2B5EF4-FFF2-40B4-BE49-F238E27FC236}">
                <a16:creationId xmlns:a16="http://schemas.microsoft.com/office/drawing/2014/main" id="{BBB7B984-7C8C-F14E-BC41-B0C0F797F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7</a:t>
            </a:r>
          </a:p>
        </p:txBody>
      </p:sp>
      <p:sp>
        <p:nvSpPr>
          <p:cNvPr id="54278" name="Rectangle 8">
            <a:extLst>
              <a:ext uri="{FF2B5EF4-FFF2-40B4-BE49-F238E27FC236}">
                <a16:creationId xmlns:a16="http://schemas.microsoft.com/office/drawing/2014/main" id="{77C5BDD3-1DF4-234F-A245-CC60C1C8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7620000" cy="107791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 Narrow" panose="020B0604020202020204" pitchFamily="34" charset="0"/>
              </a:rPr>
              <a:t>7. Il grafico di una funzione può attraversare il suo asintoto orizzontale? </a:t>
            </a:r>
            <a:r>
              <a:rPr lang="it-IT" altLang="it-IT" sz="3200" b="1" dirty="0">
                <a:solidFill>
                  <a:srgbClr val="FF0000"/>
                </a:solidFill>
                <a:latin typeface="Arial Narrow" panose="020B0604020202020204" pitchFamily="34" charset="0"/>
              </a:rPr>
              <a:t>SI</a:t>
            </a:r>
            <a:r>
              <a:rPr lang="it-IT" altLang="it-IT" sz="3200" b="1" dirty="0">
                <a:latin typeface="Arial Narrow" panose="020B0604020202020204" pitchFamily="34" charset="0"/>
              </a:rPr>
              <a:t> </a:t>
            </a:r>
          </a:p>
        </p:txBody>
      </p:sp>
      <p:sp>
        <p:nvSpPr>
          <p:cNvPr id="54279" name="TextBox 10">
            <a:extLst>
              <a:ext uri="{FF2B5EF4-FFF2-40B4-BE49-F238E27FC236}">
                <a16:creationId xmlns:a16="http://schemas.microsoft.com/office/drawing/2014/main" id="{DDD826C0-6041-5F4D-BBB9-E86AF9404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76962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Non trovo una condizione che impedisce al grafico di tagliare l’asintoto, mentre ‘ci si avvicina sempre più’.</a:t>
            </a:r>
            <a:r>
              <a:rPr lang="it-IT" altLang="it-IT" sz="2800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54280" name="Picture 11" descr="Schermata 2016-06-12 alle 10.19.56.png">
            <a:extLst>
              <a:ext uri="{FF2B5EF4-FFF2-40B4-BE49-F238E27FC236}">
                <a16:creationId xmlns:a16="http://schemas.microsoft.com/office/drawing/2014/main" id="{39441DA4-012B-9647-9BC5-55D988E0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943600" cy="2587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14" descr="Schermata 2016-06-12 alle 10.21.33.png">
            <a:extLst>
              <a:ext uri="{FF2B5EF4-FFF2-40B4-BE49-F238E27FC236}">
                <a16:creationId xmlns:a16="http://schemas.microsoft.com/office/drawing/2014/main" id="{BCBEA440-0E0E-F547-A99D-C00A9D5D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2057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6">
            <a:extLst>
              <a:ext uri="{FF2B5EF4-FFF2-40B4-BE49-F238E27FC236}">
                <a16:creationId xmlns:a16="http://schemas.microsoft.com/office/drawing/2014/main" id="{BF138AE1-9EBA-9F41-9852-50BC2309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CA0C-23B8-DD4C-8668-A93E7E2AFDFD}" type="slidenum">
              <a:rPr lang="it-IT" altLang="it-IT" sz="1400"/>
              <a:pPr eaLnBrk="1" hangingPunct="1"/>
              <a:t>35</a:t>
            </a:fld>
            <a:endParaRPr lang="it-IT" altLang="it-IT" sz="1400"/>
          </a:p>
        </p:txBody>
      </p:sp>
      <p:sp>
        <p:nvSpPr>
          <p:cNvPr id="55299" name="Footer Placeholder 6">
            <a:extLst>
              <a:ext uri="{FF2B5EF4-FFF2-40B4-BE49-F238E27FC236}">
                <a16:creationId xmlns:a16="http://schemas.microsoft.com/office/drawing/2014/main" id="{BD177B3C-98D0-5449-A470-134BF6C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3748"/>
            <a:ext cx="3810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/>
              <a:t>Daniela Valenti 2021</a:t>
            </a:r>
          </a:p>
        </p:txBody>
      </p:sp>
      <p:sp>
        <p:nvSpPr>
          <p:cNvPr id="55300" name="Rectangle 20">
            <a:extLst>
              <a:ext uri="{FF2B5EF4-FFF2-40B4-BE49-F238E27FC236}">
                <a16:creationId xmlns:a16="http://schemas.microsoft.com/office/drawing/2014/main" id="{D1F5F5FA-60CD-8F4F-A97F-22ABF81B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solidFill>
                <a:srgbClr val="FF0000"/>
              </a:solidFill>
              <a:latin typeface="Arial Narrow" panose="020B0604020202020204" pitchFamily="34" charset="0"/>
            </a:endParaRPr>
          </a:p>
          <a:p>
            <a:pPr eaLnBrk="1" hangingPunct="1"/>
            <a:endParaRPr lang="it-IT" altLang="it-IT" sz="1600" b="1">
              <a:latin typeface="Arial Narrow" panose="020B0604020202020204" pitchFamily="34" charset="0"/>
            </a:endParaRPr>
          </a:p>
        </p:txBody>
      </p:sp>
      <p:sp>
        <p:nvSpPr>
          <p:cNvPr id="55301" name="TextBox 12">
            <a:extLst>
              <a:ext uri="{FF2B5EF4-FFF2-40B4-BE49-F238E27FC236}">
                <a16:creationId xmlns:a16="http://schemas.microsoft.com/office/drawing/2014/main" id="{6EEB4FF6-55AA-3D4F-8A4E-C008DC965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Quesito 8</a:t>
            </a:r>
          </a:p>
        </p:txBody>
      </p:sp>
      <p:sp>
        <p:nvSpPr>
          <p:cNvPr id="55302" name="Rectangle 8">
            <a:extLst>
              <a:ext uri="{FF2B5EF4-FFF2-40B4-BE49-F238E27FC236}">
                <a16:creationId xmlns:a16="http://schemas.microsoft.com/office/drawing/2014/main" id="{733A7217-DEB9-A74E-B57B-233D14CB0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85800"/>
            <a:ext cx="7620000" cy="1077913"/>
          </a:xfrm>
          <a:prstGeom prst="rect">
            <a:avLst/>
          </a:prstGeom>
          <a:solidFill>
            <a:srgbClr val="FEFFE3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8. Il grafico di una funzione può avere un asintoto orizzontale e uno verticale? </a:t>
            </a:r>
            <a:r>
              <a:rPr lang="it-IT" altLang="it-IT" sz="3200" b="1">
                <a:solidFill>
                  <a:srgbClr val="FF0000"/>
                </a:solidFill>
                <a:latin typeface="Arial Narrow" panose="020B0604020202020204" pitchFamily="34" charset="0"/>
              </a:rPr>
              <a:t>SI</a:t>
            </a:r>
            <a:r>
              <a:rPr lang="it-IT" altLang="it-IT" sz="3200" b="1">
                <a:latin typeface="Arial Narrow" panose="020B0604020202020204" pitchFamily="34" charset="0"/>
              </a:rPr>
              <a:t> </a:t>
            </a:r>
          </a:p>
        </p:txBody>
      </p:sp>
      <p:pic>
        <p:nvPicPr>
          <p:cNvPr id="55303" name="Picture 9" descr="Schermata 2016-06-13 alle 10.11.22.png">
            <a:extLst>
              <a:ext uri="{FF2B5EF4-FFF2-40B4-BE49-F238E27FC236}">
                <a16:creationId xmlns:a16="http://schemas.microsoft.com/office/drawing/2014/main" id="{57F60AB0-80D2-CA4E-A4F0-77EA3DBC1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3971925" cy="3581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0F0F9E-F490-4445-A802-6FBF359CB3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05400" y="5334000"/>
            <a:ext cx="1066800" cy="381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5305" name="Picture 20" descr="Schermata 2016-06-13 alle 10.18.34.png">
            <a:extLst>
              <a:ext uri="{FF2B5EF4-FFF2-40B4-BE49-F238E27FC236}">
                <a16:creationId xmlns:a16="http://schemas.microsoft.com/office/drawing/2014/main" id="{67E906A2-600F-D046-9F52-893BEFE4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54102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21" descr="Schermata 2016-06-13 alle 10.21.28.png">
            <a:extLst>
              <a:ext uri="{FF2B5EF4-FFF2-40B4-BE49-F238E27FC236}">
                <a16:creationId xmlns:a16="http://schemas.microsoft.com/office/drawing/2014/main" id="{9A227FE1-3EE4-0949-BA36-FC4F0C613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419600" cy="762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BA4C39-7FC7-8743-9D65-A71A330158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5600" y="4572000"/>
            <a:ext cx="1219200" cy="4572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5CE3D31F-784E-FE4B-AD14-D397FBD7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13A314-E1B4-6A42-ADE1-6217B2826047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19459" name="Footer Placeholder 5">
            <a:extLst>
              <a:ext uri="{FF2B5EF4-FFF2-40B4-BE49-F238E27FC236}">
                <a16:creationId xmlns:a16="http://schemas.microsoft.com/office/drawing/2014/main" id="{10B16E79-1722-F94B-A6AD-3FF5902B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38175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19460" name="Title 4">
            <a:extLst>
              <a:ext uri="{FF2B5EF4-FFF2-40B4-BE49-F238E27FC236}">
                <a16:creationId xmlns:a16="http://schemas.microsoft.com/office/drawing/2014/main" id="{9A7FA27D-C99D-FB48-A764-43D0921DB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4624"/>
            <a:ext cx="8001000" cy="6858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Prima situazione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pic>
        <p:nvPicPr>
          <p:cNvPr id="3" name="LimA2Video1.mp4">
            <a:hlinkClick r:id="" action="ppaction://media"/>
            <a:extLst>
              <a:ext uri="{FF2B5EF4-FFF2-40B4-BE49-F238E27FC236}">
                <a16:creationId xmlns:a16="http://schemas.microsoft.com/office/drawing/2014/main" id="{2D2157C0-48F3-5B4D-BA60-19EF6A76A6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52600" y="720502"/>
            <a:ext cx="577526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93F834F-13FD-3D49-B04B-2862432B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3EBF85-DA2A-C144-8A50-19A15E2B0F2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0483" name="Footer Placeholder 5">
            <a:extLst>
              <a:ext uri="{FF2B5EF4-FFF2-40B4-BE49-F238E27FC236}">
                <a16:creationId xmlns:a16="http://schemas.microsoft.com/office/drawing/2014/main" id="{C8A89CF0-7DAB-A64E-BA2C-D361486C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20484" name="Title 4">
            <a:extLst>
              <a:ext uri="{FF2B5EF4-FFF2-40B4-BE49-F238E27FC236}">
                <a16:creationId xmlns:a16="http://schemas.microsoft.com/office/drawing/2014/main" id="{2D1428DD-C615-2C43-B8A0-D29E5AE7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0"/>
            <a:ext cx="7924800" cy="5334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Limite +∞ per x che tende ad un numero 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0485" name="TextBox 12">
            <a:extLst>
              <a:ext uri="{FF2B5EF4-FFF2-40B4-BE49-F238E27FC236}">
                <a16:creationId xmlns:a16="http://schemas.microsoft.com/office/drawing/2014/main" id="{0947E761-F398-4F47-BF9C-00BA7114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371600"/>
            <a:ext cx="4114800" cy="3786188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Il numero 3 è escluso dal dominio della funzione.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Posso sostituire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 3 e ottengo: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al posto di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numeri positivi sempre più grandi;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il punto P della la curva sempre più vicino alla retta d’equazione x = 3, che è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asintoto verticale.    </a:t>
            </a:r>
          </a:p>
        </p:txBody>
      </p:sp>
      <p:sp>
        <p:nvSpPr>
          <p:cNvPr id="20486" name="Rectangle 12">
            <a:extLst>
              <a:ext uri="{FF2B5EF4-FFF2-40B4-BE49-F238E27FC236}">
                <a16:creationId xmlns:a16="http://schemas.microsoft.com/office/drawing/2014/main" id="{8E8E54BB-A374-D34F-B2BD-BE9C46C4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05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Simbolo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pic>
        <p:nvPicPr>
          <p:cNvPr id="20487" name="Picture 8" descr="Schermata 2016-06-05 alle 19.46.32.png">
            <a:extLst>
              <a:ext uri="{FF2B5EF4-FFF2-40B4-BE49-F238E27FC236}">
                <a16:creationId xmlns:a16="http://schemas.microsoft.com/office/drawing/2014/main" id="{CAE4924E-13FD-F349-9DE0-ADD7D699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24511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F188816C-72D2-1D49-9456-855FD5C51F2D}"/>
              </a:ext>
            </a:extLst>
          </p:cNvPr>
          <p:cNvSpPr>
            <a:spLocks/>
          </p:cNvSpPr>
          <p:nvPr/>
        </p:nvSpPr>
        <p:spPr bwMode="auto">
          <a:xfrm>
            <a:off x="1447800" y="5638800"/>
            <a:ext cx="3581400" cy="762000"/>
          </a:xfrm>
          <a:prstGeom prst="borderCallout1">
            <a:avLst>
              <a:gd name="adj1" fmla="val 96449"/>
              <a:gd name="adj2" fmla="val 99352"/>
              <a:gd name="adj3" fmla="val 41153"/>
              <a:gd name="adj4" fmla="val 112981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per x che tende a 3 è uguale a più infinito”  </a:t>
            </a:r>
          </a:p>
        </p:txBody>
      </p:sp>
      <p:pic>
        <p:nvPicPr>
          <p:cNvPr id="20489" name="Picture 15" descr="Limiti1_Presenta1A.jpg">
            <a:extLst>
              <a:ext uri="{FF2B5EF4-FFF2-40B4-BE49-F238E27FC236}">
                <a16:creationId xmlns:a16="http://schemas.microsoft.com/office/drawing/2014/main" id="{B79EAE17-DBD7-1B49-A526-CEC0EC2DC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338638" cy="419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Box 16">
            <a:extLst>
              <a:ext uri="{FF2B5EF4-FFF2-40B4-BE49-F238E27FC236}">
                <a16:creationId xmlns:a16="http://schemas.microsoft.com/office/drawing/2014/main" id="{69E4621F-F6AC-ED4B-BD0C-6563626D4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85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ESEMPIO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40B88C5E-4FEF-3044-9037-FB47D58E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1CC35-0DD7-DC47-8E00-6A11FEE3A086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1507" name="Footer Placeholder 5">
            <a:extLst>
              <a:ext uri="{FF2B5EF4-FFF2-40B4-BE49-F238E27FC236}">
                <a16:creationId xmlns:a16="http://schemas.microsoft.com/office/drawing/2014/main" id="{98538AF8-6514-224D-B7BA-F921E3A7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2D36FFBF-BBDA-8044-8AA6-9E83E787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"/>
            <a:ext cx="8610600" cy="5334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Limite +∞ per x che tende ad un numero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1509" name="TextBox 12">
            <a:extLst>
              <a:ext uri="{FF2B5EF4-FFF2-40B4-BE49-F238E27FC236}">
                <a16:creationId xmlns:a16="http://schemas.microsoft.com/office/drawing/2014/main" id="{DA3F611A-DC53-7449-AC70-A1DBCBAC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00200"/>
            <a:ext cx="4343400" cy="3416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Il numero</a:t>
            </a:r>
            <a:r>
              <a:rPr lang="it-IT" altLang="it-IT" b="1" i="1">
                <a:latin typeface="Arial Narrow" panose="020B0604020202020204" pitchFamily="34" charset="0"/>
              </a:rPr>
              <a:t> a </a:t>
            </a:r>
            <a:r>
              <a:rPr lang="it-IT" altLang="it-IT" b="1">
                <a:latin typeface="Arial Narrow" panose="020B0604020202020204" pitchFamily="34" charset="0"/>
              </a:rPr>
              <a:t>è escluso dal dominio della funzione.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Posso sostituire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ad </a:t>
            </a:r>
            <a:r>
              <a:rPr lang="it-IT" altLang="it-IT" b="1" i="1">
                <a:latin typeface="Arial Narrow" panose="020B0604020202020204" pitchFamily="34" charset="0"/>
              </a:rPr>
              <a:t>a</a:t>
            </a:r>
            <a:r>
              <a:rPr lang="it-IT" altLang="it-IT" b="1">
                <a:latin typeface="Arial Narrow" panose="020B0604020202020204" pitchFamily="34" charset="0"/>
              </a:rPr>
              <a:t> e ottengo: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al posto di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numeri positivi sempre più grandi;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il punto P della la curva sempre più vicino alla retta d’equazione x = </a:t>
            </a:r>
            <a:r>
              <a:rPr lang="it-IT" altLang="it-IT" b="1" i="1">
                <a:latin typeface="Arial Narrow" panose="020B0604020202020204" pitchFamily="34" charset="0"/>
              </a:rPr>
              <a:t>a</a:t>
            </a:r>
            <a:r>
              <a:rPr lang="it-IT" altLang="it-IT" b="1">
                <a:latin typeface="Arial Narrow" panose="020B0604020202020204" pitchFamily="34" charset="0"/>
              </a:rPr>
              <a:t>, che è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asintoto verticale.    </a:t>
            </a:r>
          </a:p>
        </p:txBody>
      </p:sp>
      <p:sp>
        <p:nvSpPr>
          <p:cNvPr id="21510" name="Rectangle 12">
            <a:extLst>
              <a:ext uri="{FF2B5EF4-FFF2-40B4-BE49-F238E27FC236}">
                <a16:creationId xmlns:a16="http://schemas.microsoft.com/office/drawing/2014/main" id="{08B5C41A-F77D-6E49-8C5F-CFD7C155F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105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Simbolo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83E38FD1-52F1-DB44-BBD8-6CDC30254564}"/>
              </a:ext>
            </a:extLst>
          </p:cNvPr>
          <p:cNvSpPr>
            <a:spLocks/>
          </p:cNvSpPr>
          <p:nvPr/>
        </p:nvSpPr>
        <p:spPr bwMode="auto">
          <a:xfrm>
            <a:off x="1219200" y="5638800"/>
            <a:ext cx="3581400" cy="762000"/>
          </a:xfrm>
          <a:prstGeom prst="borderCallout1">
            <a:avLst>
              <a:gd name="adj1" fmla="val 83116"/>
              <a:gd name="adj2" fmla="val 100769"/>
              <a:gd name="adj3" fmla="val 30042"/>
              <a:gd name="adj4" fmla="val 120546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per x che tende ad a è uguale a più infinito”  </a:t>
            </a:r>
          </a:p>
        </p:txBody>
      </p:sp>
      <p:pic>
        <p:nvPicPr>
          <p:cNvPr id="21512" name="Picture 10" descr="Schermata 2016-06-10 alle 13.14.56.png">
            <a:extLst>
              <a:ext uri="{FF2B5EF4-FFF2-40B4-BE49-F238E27FC236}">
                <a16:creationId xmlns:a16="http://schemas.microsoft.com/office/drawing/2014/main" id="{80F0F15A-4324-B147-97AE-094266385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1828800" cy="6842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Box 12">
            <a:extLst>
              <a:ext uri="{FF2B5EF4-FFF2-40B4-BE49-F238E27FC236}">
                <a16:creationId xmlns:a16="http://schemas.microsoft.com/office/drawing/2014/main" id="{F7B13881-144F-4748-A5BF-6758A08C6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838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FF"/>
                </a:solidFill>
              </a:rPr>
              <a:t>IN GENERALE</a:t>
            </a:r>
          </a:p>
        </p:txBody>
      </p:sp>
      <p:pic>
        <p:nvPicPr>
          <p:cNvPr id="21514" name="Picture 13" descr="Schermata 2016-06-11 alle 10.19.27.png">
            <a:extLst>
              <a:ext uri="{FF2B5EF4-FFF2-40B4-BE49-F238E27FC236}">
                <a16:creationId xmlns:a16="http://schemas.microsoft.com/office/drawing/2014/main" id="{2A5C6184-61A8-CB48-8E8B-D05778C68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657600" cy="39227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17BA738-BA77-444C-843E-A934BB52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8559D4-E078-F44F-81EC-8DCEB0ABE159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2531" name="Footer Placeholder 5">
            <a:extLst>
              <a:ext uri="{FF2B5EF4-FFF2-40B4-BE49-F238E27FC236}">
                <a16:creationId xmlns:a16="http://schemas.microsoft.com/office/drawing/2014/main" id="{A75B78F7-5EB3-4F49-AB4B-B8DAB644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22532" name="Title 4">
            <a:extLst>
              <a:ext uri="{FF2B5EF4-FFF2-40B4-BE49-F238E27FC236}">
                <a16:creationId xmlns:a16="http://schemas.microsoft.com/office/drawing/2014/main" id="{8F5E0349-E15D-B842-B946-50278E6A8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610600" cy="5334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Limite </a:t>
            </a:r>
            <a:r>
              <a:rPr lang="it-IT" altLang="it-IT" sz="3600" b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−∞ </a:t>
            </a:r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per x che tende ad un numero</a:t>
            </a:r>
            <a:endParaRPr lang="it-IT" altLang="it-IT" sz="3600">
              <a:solidFill>
                <a:srgbClr val="FF0000"/>
              </a:solidFill>
            </a:endParaRPr>
          </a:p>
        </p:txBody>
      </p:sp>
      <p:sp>
        <p:nvSpPr>
          <p:cNvPr id="22533" name="TextBox 12">
            <a:extLst>
              <a:ext uri="{FF2B5EF4-FFF2-40B4-BE49-F238E27FC236}">
                <a16:creationId xmlns:a16="http://schemas.microsoft.com/office/drawing/2014/main" id="{D2E5F083-D19C-3742-A3EB-BBAA79B3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4343400" cy="3416300"/>
          </a:xfrm>
          <a:prstGeom prst="rect">
            <a:avLst/>
          </a:prstGeom>
          <a:solidFill>
            <a:schemeClr val="bg1"/>
          </a:solidFill>
          <a:ln w="38100">
            <a:solidFill>
              <a:srgbClr val="FFE50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78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5600" indent="-1778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Il numero a è escluso dal dominio della funzione.</a:t>
            </a:r>
          </a:p>
          <a:p>
            <a:pPr eaLnBrk="1" hangingPunct="1">
              <a:buFontTx/>
              <a:buChar char="-"/>
            </a:pPr>
            <a:r>
              <a:rPr lang="it-IT" altLang="it-IT" b="1">
                <a:latin typeface="Arial Narrow" panose="020B0604020202020204" pitchFamily="34" charset="0"/>
              </a:rPr>
              <a:t>Posso sostituire ad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numeri sempre più vicini ad</a:t>
            </a:r>
            <a:r>
              <a:rPr lang="it-IT" altLang="it-IT" b="1" i="1">
                <a:latin typeface="Arial Narrow" panose="020B0604020202020204" pitchFamily="34" charset="0"/>
              </a:rPr>
              <a:t> a </a:t>
            </a:r>
            <a:r>
              <a:rPr lang="it-IT" altLang="it-IT" b="1">
                <a:latin typeface="Arial Narrow" panose="020B0604020202020204" pitchFamily="34" charset="0"/>
              </a:rPr>
              <a:t>e ottengo: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al posto di </a:t>
            </a:r>
            <a:r>
              <a:rPr lang="it-IT" altLang="it-IT" b="1" i="1">
                <a:latin typeface="Arial Narrow" panose="020B0604020202020204" pitchFamily="34" charset="0"/>
              </a:rPr>
              <a:t>y</a:t>
            </a:r>
            <a:r>
              <a:rPr lang="it-IT" altLang="it-IT" b="1">
                <a:latin typeface="Arial Narrow" panose="020B0604020202020204" pitchFamily="34" charset="0"/>
              </a:rPr>
              <a:t> numeri negativi sempre più piccoli;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it-IT" altLang="it-IT" b="1">
                <a:latin typeface="Arial Narrow" panose="020B0604020202020204" pitchFamily="34" charset="0"/>
              </a:rPr>
              <a:t>il punto P della la curva sempre più vicino alla retta d’equazione </a:t>
            </a:r>
            <a:r>
              <a:rPr lang="it-IT" altLang="it-IT" b="1" i="1">
                <a:latin typeface="Arial Narrow" panose="020B0604020202020204" pitchFamily="34" charset="0"/>
              </a:rPr>
              <a:t>x</a:t>
            </a:r>
            <a:r>
              <a:rPr lang="it-IT" altLang="it-IT" b="1">
                <a:latin typeface="Arial Narrow" panose="020B0604020202020204" pitchFamily="34" charset="0"/>
              </a:rPr>
              <a:t> = </a:t>
            </a:r>
            <a:r>
              <a:rPr lang="it-IT" altLang="it-IT" b="1" i="1">
                <a:latin typeface="Arial Narrow" panose="020B0604020202020204" pitchFamily="34" charset="0"/>
              </a:rPr>
              <a:t>a</a:t>
            </a:r>
            <a:r>
              <a:rPr lang="it-IT" altLang="it-IT" b="1">
                <a:latin typeface="Arial Narrow" panose="020B0604020202020204" pitchFamily="34" charset="0"/>
              </a:rPr>
              <a:t>, che è </a:t>
            </a:r>
            <a:r>
              <a:rPr lang="it-IT" altLang="it-IT" b="1" i="1">
                <a:solidFill>
                  <a:srgbClr val="0000FF"/>
                </a:solidFill>
                <a:latin typeface="Arial Narrow" panose="020B0604020202020204" pitchFamily="34" charset="0"/>
              </a:rPr>
              <a:t>asintoto verticale.    </a:t>
            </a:r>
          </a:p>
        </p:txBody>
      </p:sp>
      <p:sp>
        <p:nvSpPr>
          <p:cNvPr id="22534" name="Rectangle 12">
            <a:extLst>
              <a:ext uri="{FF2B5EF4-FFF2-40B4-BE49-F238E27FC236}">
                <a16:creationId xmlns:a16="http://schemas.microsoft.com/office/drawing/2014/main" id="{8717C947-5C62-004E-B14F-6BE4BA59A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57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Simbolo</a:t>
            </a:r>
          </a:p>
          <a:p>
            <a:pPr eaLnBrk="1" hangingPunct="1"/>
            <a:endParaRPr lang="it-IT" altLang="it-IT" b="1">
              <a:latin typeface="Arial Narrow" panose="020B0604020202020204" pitchFamily="34" charset="0"/>
            </a:endParaRP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8D59C7A2-AD78-C043-83F2-1BC9F2D90BB8}"/>
              </a:ext>
            </a:extLst>
          </p:cNvPr>
          <p:cNvSpPr>
            <a:spLocks/>
          </p:cNvSpPr>
          <p:nvPr/>
        </p:nvSpPr>
        <p:spPr bwMode="auto">
          <a:xfrm>
            <a:off x="1219200" y="5715000"/>
            <a:ext cx="3810000" cy="762000"/>
          </a:xfrm>
          <a:prstGeom prst="borderCallout1">
            <a:avLst>
              <a:gd name="adj1" fmla="val 98671"/>
              <a:gd name="adj2" fmla="val 100769"/>
              <a:gd name="adj3" fmla="val 20597"/>
              <a:gd name="adj4" fmla="val 112037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per x che tende ad a è uguale a meno infinito”  </a:t>
            </a:r>
          </a:p>
        </p:txBody>
      </p:sp>
      <p:pic>
        <p:nvPicPr>
          <p:cNvPr id="22536" name="Picture 12" descr="Schermata 2016-06-11 alle 10.15.03.png">
            <a:extLst>
              <a:ext uri="{FF2B5EF4-FFF2-40B4-BE49-F238E27FC236}">
                <a16:creationId xmlns:a16="http://schemas.microsoft.com/office/drawing/2014/main" id="{966861EC-F528-0849-93EA-B4E361AC3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89400" cy="42291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Box 15">
            <a:extLst>
              <a:ext uri="{FF2B5EF4-FFF2-40B4-BE49-F238E27FC236}">
                <a16:creationId xmlns:a16="http://schemas.microsoft.com/office/drawing/2014/main" id="{061A1546-370D-7F4B-9BAB-6CE7A9C7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800" b="1">
                <a:latin typeface="Arial Narrow" panose="020B0604020202020204" pitchFamily="34" charset="0"/>
              </a:rPr>
              <a:t>La simmetria rispetto all’asse x porta a una seconda situazione</a:t>
            </a:r>
          </a:p>
        </p:txBody>
      </p:sp>
      <p:pic>
        <p:nvPicPr>
          <p:cNvPr id="22538" name="Picture 16" descr="Schermata 2016-06-11 alle 10.39.08.png">
            <a:extLst>
              <a:ext uri="{FF2B5EF4-FFF2-40B4-BE49-F238E27FC236}">
                <a16:creationId xmlns:a16="http://schemas.microsoft.com/office/drawing/2014/main" id="{D8794C00-249B-4A4F-8533-030AB0FE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2133600" cy="7953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9062410-52FB-514F-8B30-BA6DCE51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F38915-C1BC-B84F-A492-05BAE2644C80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3555" name="Footer Placeholder 5">
            <a:extLst>
              <a:ext uri="{FF2B5EF4-FFF2-40B4-BE49-F238E27FC236}">
                <a16:creationId xmlns:a16="http://schemas.microsoft.com/office/drawing/2014/main" id="{4FEA918E-DA2A-FE41-86CE-2CC9B397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</a:p>
        </p:txBody>
      </p:sp>
      <p:sp>
        <p:nvSpPr>
          <p:cNvPr id="23556" name="Title 15">
            <a:extLst>
              <a:ext uri="{FF2B5EF4-FFF2-40B4-BE49-F238E27FC236}">
                <a16:creationId xmlns:a16="http://schemas.microsoft.com/office/drawing/2014/main" id="{F17D99EB-B6F6-114F-AB5D-9E716EE0B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2400"/>
            <a:ext cx="6858000" cy="6858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Limite destro e sinistro</a:t>
            </a:r>
          </a:p>
        </p:txBody>
      </p:sp>
      <p:pic>
        <p:nvPicPr>
          <p:cNvPr id="23557" name="Picture 16" descr="Schermata 2016-06-07 alle 12.21.07.png">
            <a:extLst>
              <a:ext uri="{FF2B5EF4-FFF2-40B4-BE49-F238E27FC236}">
                <a16:creationId xmlns:a16="http://schemas.microsoft.com/office/drawing/2014/main" id="{24672480-911D-0F42-A9AA-86DDBCC63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334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701B6EBF-7859-454B-B6FC-CF5C031D59D2}"/>
              </a:ext>
            </a:extLst>
          </p:cNvPr>
          <p:cNvSpPr>
            <a:spLocks/>
          </p:cNvSpPr>
          <p:nvPr/>
        </p:nvSpPr>
        <p:spPr bwMode="auto">
          <a:xfrm>
            <a:off x="4572000" y="5334000"/>
            <a:ext cx="4191000" cy="762000"/>
          </a:xfrm>
          <a:prstGeom prst="borderCallout1">
            <a:avLst>
              <a:gd name="adj1" fmla="val -5773"/>
              <a:gd name="adj2" fmla="val -60"/>
              <a:gd name="adj3" fmla="val -41074"/>
              <a:gd name="adj4" fmla="val -18028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</a:t>
            </a:r>
            <a:r>
              <a:rPr lang="it-IT" altLang="it-IT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x che tende a 3 da sinistra</a:t>
            </a:r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uguale a meno infinito”  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DCD9586A-61AB-3B48-BED5-F7FB4546BB05}"/>
              </a:ext>
            </a:extLst>
          </p:cNvPr>
          <p:cNvSpPr>
            <a:spLocks/>
          </p:cNvSpPr>
          <p:nvPr/>
        </p:nvSpPr>
        <p:spPr bwMode="auto">
          <a:xfrm>
            <a:off x="4876800" y="2514600"/>
            <a:ext cx="3810000" cy="762000"/>
          </a:xfrm>
          <a:prstGeom prst="borderCallout1">
            <a:avLst>
              <a:gd name="adj1" fmla="val -5773"/>
              <a:gd name="adj2" fmla="val -60"/>
              <a:gd name="adj3" fmla="val -37736"/>
              <a:gd name="adj4" fmla="val -27394"/>
            </a:avLst>
          </a:prstGeom>
          <a:solidFill>
            <a:srgbClr val="FFFCEE"/>
          </a:solidFill>
          <a:ln w="25400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“Il limite di y </a:t>
            </a:r>
            <a:r>
              <a:rPr lang="it-IT" altLang="it-IT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x che tende a 3 da destra</a:t>
            </a:r>
            <a:r>
              <a:rPr lang="it-IT" altLang="it-IT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uguale a più infinito”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BA06BCCD-F6F8-944C-A024-26042CB4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0058D3-068F-AF47-A038-E70236829258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4579" name="Footer Placeholder 5">
            <a:extLst>
              <a:ext uri="{FF2B5EF4-FFF2-40B4-BE49-F238E27FC236}">
                <a16:creationId xmlns:a16="http://schemas.microsoft.com/office/drawing/2014/main" id="{D6688999-15E3-2D42-B045-A9DC74D5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17" y="6475969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/>
              <a:t>Daniela Valenti 2021</a:t>
            </a:r>
            <a:endParaRPr lang="it-IT" altLang="it-IT" sz="1400" i="1" dirty="0"/>
          </a:p>
        </p:txBody>
      </p:sp>
      <p:sp>
        <p:nvSpPr>
          <p:cNvPr id="24580" name="Title 15">
            <a:extLst>
              <a:ext uri="{FF2B5EF4-FFF2-40B4-BE49-F238E27FC236}">
                <a16:creationId xmlns:a16="http://schemas.microsoft.com/office/drawing/2014/main" id="{EB04E3EF-97AC-E043-AC72-E36A85986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85800"/>
          </a:xfrm>
        </p:spPr>
        <p:txBody>
          <a:bodyPr anchor="t"/>
          <a:lstStyle/>
          <a:p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Simboli e formule</a:t>
            </a:r>
          </a:p>
        </p:txBody>
      </p:sp>
      <p:sp>
        <p:nvSpPr>
          <p:cNvPr id="24581" name="TextBox 19">
            <a:extLst>
              <a:ext uri="{FF2B5EF4-FFF2-40B4-BE49-F238E27FC236}">
                <a16:creationId xmlns:a16="http://schemas.microsoft.com/office/drawing/2014/main" id="{26850D38-C3C0-7949-AFDD-4774E6D12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6" y="5173071"/>
            <a:ext cx="8479795" cy="1200150"/>
          </a:xfrm>
          <a:prstGeom prst="rect">
            <a:avLst/>
          </a:prstGeom>
          <a:solidFill>
            <a:srgbClr val="FEFF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Se sostituisco a x numeri sempre più vicini a 3, trovo al posto di y numeri sempre più grandi in valore assoluto.</a:t>
            </a:r>
          </a:p>
          <a:p>
            <a:pPr eaLnBrk="1" hangingPunct="1"/>
            <a:r>
              <a:rPr lang="it-IT" altLang="it-IT" b="1" dirty="0">
                <a:latin typeface="Arial Narrow" panose="020B0604020202020204" pitchFamily="34" charset="0"/>
              </a:rPr>
              <a:t>Non interessa sapere se questi numeri sono positivi o negativi. </a:t>
            </a:r>
          </a:p>
        </p:txBody>
      </p:sp>
      <p:pic>
        <p:nvPicPr>
          <p:cNvPr id="24582" name="Picture 21" descr="Schermata 2016-06-07 alle 13.01.41.png">
            <a:extLst>
              <a:ext uri="{FF2B5EF4-FFF2-40B4-BE49-F238E27FC236}">
                <a16:creationId xmlns:a16="http://schemas.microsoft.com/office/drawing/2014/main" id="{FC8F9610-97F9-9C46-88CC-6673113A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/>
          <a:stretch>
            <a:fillRect/>
          </a:stretch>
        </p:blipFill>
        <p:spPr bwMode="auto">
          <a:xfrm>
            <a:off x="4038600" y="1219200"/>
            <a:ext cx="42672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2" descr="Schermata 2016-06-07 alle 13.04.40.png">
            <a:extLst>
              <a:ext uri="{FF2B5EF4-FFF2-40B4-BE49-F238E27FC236}">
                <a16:creationId xmlns:a16="http://schemas.microsoft.com/office/drawing/2014/main" id="{0FB60A38-5C09-9645-A03F-A5F0CA33B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6" y="3670158"/>
            <a:ext cx="2971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24">
            <a:extLst>
              <a:ext uri="{FF2B5EF4-FFF2-40B4-BE49-F238E27FC236}">
                <a16:creationId xmlns:a16="http://schemas.microsoft.com/office/drawing/2014/main" id="{9F72964B-1851-3943-8F53-157FC1817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01" y="772986"/>
            <a:ext cx="36576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In questo caso bisogna distinguere il limite destro da quello sinistro.</a:t>
            </a:r>
          </a:p>
          <a:p>
            <a:pPr eaLnBrk="1" hangingPunct="1"/>
            <a:r>
              <a:rPr lang="it-IT" altLang="it-IT" sz="2600" b="1" dirty="0">
                <a:latin typeface="Arial Narrow" panose="020B0604020202020204" pitchFamily="34" charset="0"/>
              </a:rPr>
              <a:t>Talvolta può essere utile sintetizzare i due limiti con la seguente scrittura. 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F86B10-B613-5D48-9DA1-D3593CA2819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662796" y="4526677"/>
            <a:ext cx="1121453" cy="84653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58798</TotalTime>
  <Words>1436</Words>
  <Application>Microsoft Macintosh PowerPoint</Application>
  <PresentationFormat>Presentazione su schermo (4:3)</PresentationFormat>
  <Paragraphs>234</Paragraphs>
  <Slides>35</Slides>
  <Notes>7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ＭＳ ゴシック</vt:lpstr>
      <vt:lpstr>Arial</vt:lpstr>
      <vt:lpstr>Arial Narrow</vt:lpstr>
      <vt:lpstr>Georgia</vt:lpstr>
      <vt:lpstr>Times New Roman</vt:lpstr>
      <vt:lpstr>Struttura predefinita</vt:lpstr>
      <vt:lpstr>Limiti di funzioni per x che tende ad un numero </vt:lpstr>
      <vt:lpstr>Andamento di funzioni per x che tende ad un numero</vt:lpstr>
      <vt:lpstr>Un video</vt:lpstr>
      <vt:lpstr>Prima situazione</vt:lpstr>
      <vt:lpstr>Limite +∞ per x che tende ad un numero </vt:lpstr>
      <vt:lpstr>Limite +∞ per x che tende ad un numero</vt:lpstr>
      <vt:lpstr>Limite −∞ per x che tende ad un numero</vt:lpstr>
      <vt:lpstr>Limite destro e sinistro</vt:lpstr>
      <vt:lpstr>Simboli e formule</vt:lpstr>
      <vt:lpstr>Presentazione standard di PowerPoint</vt:lpstr>
      <vt:lpstr>Una nuova situazione </vt:lpstr>
      <vt:lpstr>Un altro video</vt:lpstr>
      <vt:lpstr>Presentazione standard di PowerPoint</vt:lpstr>
      <vt:lpstr>Due funzioni a confronto </vt:lpstr>
      <vt:lpstr>Due funzioni a confronto </vt:lpstr>
      <vt:lpstr> Simboli e formule a confronto </vt:lpstr>
      <vt:lpstr>Limite L per x che tende a  un numero </vt:lpstr>
      <vt:lpstr>In quali casi non esiste il limite per x che tende ad un numero? </vt:lpstr>
      <vt:lpstr>In quali casi non esiste il limite per x che tende a un numero? </vt:lpstr>
      <vt:lpstr>In quali casi non posso calcolare il limite per x che tende a un numero? </vt:lpstr>
      <vt:lpstr>In quali casi non posso calcolare il limite per x che tende a un numero?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1934</cp:revision>
  <dcterms:created xsi:type="dcterms:W3CDTF">2016-06-16T13:30:05Z</dcterms:created>
  <dcterms:modified xsi:type="dcterms:W3CDTF">2023-09-27T08:45:38Z</dcterms:modified>
  <cp:category/>
</cp:coreProperties>
</file>