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40" r:id="rId3"/>
    <p:sldId id="342" r:id="rId4"/>
    <p:sldId id="338" r:id="rId5"/>
    <p:sldId id="343" r:id="rId6"/>
    <p:sldId id="337" r:id="rId7"/>
    <p:sldId id="344" r:id="rId8"/>
    <p:sldId id="345" r:id="rId9"/>
    <p:sldId id="346" r:id="rId10"/>
    <p:sldId id="347" r:id="rId11"/>
    <p:sldId id="349" r:id="rId12"/>
    <p:sldId id="350" r:id="rId13"/>
    <p:sldId id="362" r:id="rId14"/>
    <p:sldId id="351" r:id="rId15"/>
    <p:sldId id="352" r:id="rId16"/>
    <p:sldId id="353" r:id="rId17"/>
    <p:sldId id="354" r:id="rId18"/>
    <p:sldId id="335" r:id="rId19"/>
    <p:sldId id="336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3" r:id="rId28"/>
    <p:sldId id="364" r:id="rId29"/>
    <p:sldId id="365" r:id="rId30"/>
    <p:sldId id="366" r:id="rId3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EE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49"/>
    <p:restoredTop sz="94633"/>
  </p:normalViewPr>
  <p:slideViewPr>
    <p:cSldViewPr>
      <p:cViewPr varScale="1">
        <p:scale>
          <a:sx n="86" d="100"/>
          <a:sy n="86" d="100"/>
        </p:scale>
        <p:origin x="131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42D149-C0B6-EE41-8373-EFDA8BF8E0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365D79-DCEC-074F-8A88-8BC0E692EB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5D6842-664B-AE48-A160-DC0B8A403D01}" type="datetime1">
              <a:rPr lang="it-IT" altLang="it-IT"/>
              <a:pPr/>
              <a:t>05/04/21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CDB894-CCF5-D544-AE2E-3D05D32C0B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2E923-D282-994B-A316-28D7DDF5A3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8BCB9E-F5C6-F34E-9C69-C55428D368D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E578A1C-F1B6-8941-A889-548588037BA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6C91A42-07D0-D64C-9FDB-89C4B4CDE3B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 altLang="it-IT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BCD03096-EFF1-1340-A1FF-0FD3C7124F9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19F37348-AE55-1043-B65F-89FF3519212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2BCBBE00-088E-6845-BEBF-359BF8493D5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EB0F6571-59B6-E34B-9D8F-A2773763B4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6871E5-7469-544D-8D3C-59718278038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227DABBD-98F6-4D49-9867-A634CA5E9D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457F4457-D611-F043-B474-6E5E9EC9B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699A7FDC-56B8-2642-8A2A-BE6C0D06F0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86EE5C-9BF4-F04F-BD6B-EA3ABB54D3C1}" type="slidenum">
              <a:rPr lang="it-IT" altLang="it-IT" sz="1200"/>
              <a:pPr eaLnBrk="1" hangingPunct="1"/>
              <a:t>1</a:t>
            </a:fld>
            <a:endParaRPr lang="it-IT" altLang="it-IT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75ADAA-765D-EE43-84A1-AB1703A678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27AA8F-36DD-904A-808D-C05B7ACF3A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CF5990-E098-A445-996A-2E19C9D9C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F96204-F94F-474C-9FD7-09C4C496C21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6065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F0DF61-AC6C-8942-BE31-A1F0BD7147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E9CA30-3E1D-D24C-B580-2C82EC805E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901981-0BF6-3C4B-82F3-B0D0DF39FC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3FE0D-6C38-224A-9AE8-0A0D92E2615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996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2A697A-BDF6-404D-B733-05032CEE1C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01CC42-59B3-8C48-8ACB-B5055A1AE2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594928-5332-9542-8E87-EC59B009BB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7E4431-707B-234D-B21E-FFAA30E0DFF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3921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B04BD5-78AC-504F-94AD-CBEEF57977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E7879C-3BD8-4947-B92F-EE3BB88509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11A989-6EBA-6941-A685-52A4AAF95C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4C3268-99A1-AE4D-9AD0-9B1221C19C3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7177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16E03B-1020-A94E-8C7A-75434875E4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715CD7-E4C4-B340-B16E-EBE444D40B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474E18-5307-E74B-B24C-5C5AD973EC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B14A58-F322-4F49-85FF-D6CD2550FB5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6981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9AF8B7-E93B-5F4C-BF53-00D4A1855C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929E1F-ED84-1140-BF9A-CB1D2575E9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815A19-0C52-C24C-B081-C56ED0ED9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C2C97A-0DEC-4547-B70D-5B5A141C77A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1811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DAA802-8BAE-7B4C-8754-0336800605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B3315A-2D79-8A4C-B4EA-D1851E38DB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F6EBCC-FBF6-2A4A-BD86-80C8300E5D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5B837-DB24-8740-8BB5-F4908C96B0A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4208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B9BF1CE-506F-AF4D-B0FC-BCABA0EFF9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613FA89-75B8-034E-9582-C34E8880CE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4ABB30A-C31E-1A47-84E6-8EC068350A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80345E-1147-DD48-BCAE-28E55163432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854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4F415DD-0848-5E47-AE9E-3E89BFCDE0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2C260A-714E-E545-9D44-7030219544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97CB3B9-612E-9346-A2C0-5CEC037102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2BE42-4B84-214A-B552-6DFCB1A4BB3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5993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D875560-74DA-E84B-B1D6-2B1613FB40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FA21765-E478-F74A-8F8C-562EC6E52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E404F09-FE1F-5D41-B250-40456AB6EF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BF4C9-A693-FA4F-920C-B31B48F95DC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0958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BE4A56-5B54-7042-8E5B-44B3D2F006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42EC88-992E-264E-A4E6-670D3BA25C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DDE2E8-1774-F44A-9D40-8D032FBAE5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16417-86B5-544E-AB3C-AACA5082744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8536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BA3505-5669-484A-AFF9-A4C3B9956F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259A0B-8515-264B-975C-095267EA80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05C7BB-F492-2A4E-85FC-0E606E5FEF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BE66A-74C6-1A4E-BE9A-F85D31F6673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8214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502EE55-719F-094A-8F33-8150EA11E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AE1DAF4-B729-7A47-84AE-9C012CEF5E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713D432-2191-0B43-8540-4632018AA8C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9FFA8FF-0883-4447-A6BF-C2521A95C4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DB6AF37-4CAA-B54B-BA64-48D223820E1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1F1F92-8900-1F48-9F3F-4EAF844C2B0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file:///Users/daniela/Dropbox/Daniela%20files/Lez_Trecca_Privata/LT_preparazione/5.Limiti_preparazione/Limiti1_Preparazione/Limiti1_Documenti/Limiti1_Scheda1corr.doc!OLE_LINK1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file:///Users/daniela/Dropbox/Daniela%20files/Lez_Trecca_Privata/LT_preparazione/5.Limiti_preparazione/Limiti1_Preparazione/Limiti1_Documenti/Limiti1_Scheda1corr.doc!OLE_LINK4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file:///Users/daniela/Dropbox/Daniela%20files/Lez_Trecca_Privata/LT_preparazione/5.Limiti_preparazione/Limiti1_Preparazione/Limiti1_Documenti/Limiti1_Scheda1corr.doc!OLE_LINK5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file:///Users/daniela/Dropbox/Daniela%20files/Lez_Trecca_Privata/LT_preparazione/5.Limiti_preparazione/Limiti1_Preparazione/Limiti1_Documenti/Limiti1_Scheda1corr.doc!OLE_LINK6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file:///Users/daniela/Dropbox/Daniela%20files/Lez_Trecca_Privata/LT_preparazione/5.Limiti_preparazione/Limiti1_Preparazione/Limiti1_Documenti/Limiti1_Scheda1corr.doc!OLE_LINK7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906D3802-83ED-4649-ADCB-6E66B58B1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8D52707-8F9B-7847-A9A3-E6DCD966B625}" type="slidenum">
              <a:rPr lang="it-IT" altLang="it-IT" sz="1400"/>
              <a:pPr eaLnBrk="1" hangingPunct="1"/>
              <a:t>1</a:t>
            </a:fld>
            <a:endParaRPr lang="it-IT" altLang="it-IT" sz="1400"/>
          </a:p>
        </p:txBody>
      </p:sp>
      <p:sp>
        <p:nvSpPr>
          <p:cNvPr id="16387" name="Footer Placeholder 5">
            <a:extLst>
              <a:ext uri="{FF2B5EF4-FFF2-40B4-BE49-F238E27FC236}">
                <a16:creationId xmlns:a16="http://schemas.microsoft.com/office/drawing/2014/main" id="{034823EE-D4FF-824A-BFAC-1917FDEA3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16388" name="Title 5">
            <a:extLst>
              <a:ext uri="{FF2B5EF4-FFF2-40B4-BE49-F238E27FC236}">
                <a16:creationId xmlns:a16="http://schemas.microsoft.com/office/drawing/2014/main" id="{94B89247-8C42-7342-8593-BAC95710B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891" y="1124744"/>
            <a:ext cx="8382000" cy="3302243"/>
          </a:xfrm>
        </p:spPr>
        <p:txBody>
          <a:bodyPr/>
          <a:lstStyle/>
          <a:p>
            <a:r>
              <a:rPr lang="it-IT" altLang="it-IT" b="1" dirty="0">
                <a:solidFill>
                  <a:srgbClr val="FF0000"/>
                </a:solidFill>
              </a:rPr>
              <a:t>Limiti di funzioni per </a:t>
            </a:r>
            <a:r>
              <a:rPr lang="it-IT" altLang="it-IT" b="1" i="1" dirty="0">
                <a:solidFill>
                  <a:srgbClr val="FF0000"/>
                </a:solidFill>
              </a:rPr>
              <a:t>x</a:t>
            </a:r>
            <a:r>
              <a:rPr lang="it-IT" altLang="it-IT" b="1" dirty="0">
                <a:solidFill>
                  <a:srgbClr val="FF0000"/>
                </a:solidFill>
              </a:rPr>
              <a:t> che tende all’infinito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C0C25A9B-C90C-884D-B13C-949C8F09F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7EB625-C8AA-CE42-8CA5-46A7FDE5656C}" type="slidenum">
              <a:rPr lang="it-IT" altLang="it-IT" sz="1400"/>
              <a:pPr eaLnBrk="1" hangingPunct="1"/>
              <a:t>10</a:t>
            </a:fld>
            <a:endParaRPr lang="it-IT" altLang="it-IT" sz="1400"/>
          </a:p>
        </p:txBody>
      </p:sp>
      <p:sp>
        <p:nvSpPr>
          <p:cNvPr id="26627" name="Footer Placeholder 5">
            <a:extLst>
              <a:ext uri="{FF2B5EF4-FFF2-40B4-BE49-F238E27FC236}">
                <a16:creationId xmlns:a16="http://schemas.microsoft.com/office/drawing/2014/main" id="{8DFD584A-C4A4-6440-8FA8-C0D84D9D6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2935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26628" name="Title 4">
            <a:extLst>
              <a:ext uri="{FF2B5EF4-FFF2-40B4-BE49-F238E27FC236}">
                <a16:creationId xmlns:a16="http://schemas.microsoft.com/office/drawing/2014/main" id="{8238B264-4324-7B45-932E-22B28D510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685800"/>
          </a:xfrm>
        </p:spPr>
        <p:txBody>
          <a:bodyPr anchor="t"/>
          <a:lstStyle/>
          <a:p>
            <a:r>
              <a:rPr lang="it-IT" altLang="it-IT" sz="3600" b="1">
                <a:solidFill>
                  <a:srgbClr val="FF0000"/>
                </a:solidFill>
                <a:latin typeface="Arial Narrow" panose="020B0604020202020204" pitchFamily="34" charset="0"/>
              </a:rPr>
              <a:t>Andamento di funzioni per x che tende a +∞</a:t>
            </a:r>
            <a:endParaRPr lang="it-IT" altLang="it-IT" sz="3600">
              <a:solidFill>
                <a:srgbClr val="FF0000"/>
              </a:solidFill>
            </a:endParaRPr>
          </a:p>
        </p:txBody>
      </p:sp>
      <p:sp>
        <p:nvSpPr>
          <p:cNvPr id="26629" name="TextBox 13">
            <a:extLst>
              <a:ext uri="{FF2B5EF4-FFF2-40B4-BE49-F238E27FC236}">
                <a16:creationId xmlns:a16="http://schemas.microsoft.com/office/drawing/2014/main" id="{D81FFA52-6A26-624C-A23E-636A1D4E2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62200"/>
            <a:ext cx="8534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b="1">
                <a:solidFill>
                  <a:srgbClr val="000000"/>
                </a:solidFill>
                <a:latin typeface="Arial Narrow" panose="020B0604020202020204" pitchFamily="34" charset="0"/>
              </a:rPr>
              <a:t>Esaminiamo alcune funzioni da un particolare punto di vista: studiare l’andamento di y, se sostituisco ad x numeri positivi sempre più grandi.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2CF016B3-8454-EE44-978D-B1247414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DA743B2-BCF1-8946-8FF6-BEB04786D37D}" type="slidenum">
              <a:rPr lang="it-IT" altLang="it-IT" sz="1400"/>
              <a:pPr eaLnBrk="1" hangingPunct="1"/>
              <a:t>11</a:t>
            </a:fld>
            <a:endParaRPr lang="it-IT" altLang="it-IT" sz="1400"/>
          </a:p>
        </p:txBody>
      </p:sp>
      <p:sp>
        <p:nvSpPr>
          <p:cNvPr id="27651" name="Footer Placeholder 5">
            <a:extLst>
              <a:ext uri="{FF2B5EF4-FFF2-40B4-BE49-F238E27FC236}">
                <a16:creationId xmlns:a16="http://schemas.microsoft.com/office/drawing/2014/main" id="{016BE375-4977-064C-89A5-378BB13BF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27652" name="Title 4">
            <a:extLst>
              <a:ext uri="{FF2B5EF4-FFF2-40B4-BE49-F238E27FC236}">
                <a16:creationId xmlns:a16="http://schemas.microsoft.com/office/drawing/2014/main" id="{1BBB7C75-592A-3B43-8F3C-3DB415852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 anchor="t"/>
          <a:lstStyle/>
          <a:p>
            <a:r>
              <a:rPr lang="it-IT" altLang="it-IT" sz="3600" b="1">
                <a:solidFill>
                  <a:srgbClr val="FF0000"/>
                </a:solidFill>
                <a:latin typeface="Arial Narrow" panose="020B0604020202020204" pitchFamily="34" charset="0"/>
              </a:rPr>
              <a:t>Andamento A</a:t>
            </a:r>
            <a:endParaRPr lang="it-IT" altLang="it-IT" sz="3600">
              <a:solidFill>
                <a:srgbClr val="FF0000"/>
              </a:solidFill>
            </a:endParaRPr>
          </a:p>
        </p:txBody>
      </p:sp>
      <p:pic>
        <p:nvPicPr>
          <p:cNvPr id="27653" name="Picture 6" descr="Schermata 2016-06-02 alle 16.18.49.png">
            <a:extLst>
              <a:ext uri="{FF2B5EF4-FFF2-40B4-BE49-F238E27FC236}">
                <a16:creationId xmlns:a16="http://schemas.microsoft.com/office/drawing/2014/main" id="{52824AB8-F626-0D4A-8023-2D0CDB79D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1" r="6276" b="5156"/>
          <a:stretch>
            <a:fillRect/>
          </a:stretch>
        </p:blipFill>
        <p:spPr bwMode="auto">
          <a:xfrm>
            <a:off x="228600" y="914400"/>
            <a:ext cx="1219200" cy="22479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8" descr="Schermata 2016-06-02 alle 16.20.37.png">
            <a:extLst>
              <a:ext uri="{FF2B5EF4-FFF2-40B4-BE49-F238E27FC236}">
                <a16:creationId xmlns:a16="http://schemas.microsoft.com/office/drawing/2014/main" id="{8860C165-4CAD-8048-95EA-AD42B4FBD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7"/>
          <a:stretch>
            <a:fillRect/>
          </a:stretch>
        </p:blipFill>
        <p:spPr bwMode="auto">
          <a:xfrm>
            <a:off x="7239000" y="914400"/>
            <a:ext cx="1514475" cy="213360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10" descr="Schermata 2016-06-02 alle 16.27.18.png">
            <a:extLst>
              <a:ext uri="{FF2B5EF4-FFF2-40B4-BE49-F238E27FC236}">
                <a16:creationId xmlns:a16="http://schemas.microsoft.com/office/drawing/2014/main" id="{4DF6DF87-3784-CD4E-A93C-9C473FF2D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1981200" cy="222567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11" descr="Schermata 2016-06-02 alle 16.30.11.png">
            <a:extLst>
              <a:ext uri="{FF2B5EF4-FFF2-40B4-BE49-F238E27FC236}">
                <a16:creationId xmlns:a16="http://schemas.microsoft.com/office/drawing/2014/main" id="{FE89F272-56C2-6145-92E9-2D3E4A8643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14400"/>
            <a:ext cx="1668463" cy="213360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7" name="TextBox 12">
            <a:extLst>
              <a:ext uri="{FF2B5EF4-FFF2-40B4-BE49-F238E27FC236}">
                <a16:creationId xmlns:a16="http://schemas.microsoft.com/office/drawing/2014/main" id="{451E1202-5F11-4349-8314-94EDA0A81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352800"/>
            <a:ext cx="6553200" cy="1200150"/>
          </a:xfrm>
          <a:prstGeom prst="rect">
            <a:avLst/>
          </a:prstGeom>
          <a:solidFill>
            <a:schemeClr val="bg1"/>
          </a:solidFill>
          <a:ln w="38100">
            <a:solidFill>
              <a:srgbClr val="FFE50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Le due funzioni mostrano un andamento analogo:</a:t>
            </a:r>
          </a:p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se sostituisco a x numeri positivi sempre più grandi,  </a:t>
            </a:r>
          </a:p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trovo al posto di y numeri positivi sempre più grandi. 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033B35DB-A840-454A-8D6E-7DA27369AB4C}"/>
              </a:ext>
            </a:extLst>
          </p:cNvPr>
          <p:cNvGrpSpPr/>
          <p:nvPr/>
        </p:nvGrpSpPr>
        <p:grpSpPr>
          <a:xfrm>
            <a:off x="304800" y="4648200"/>
            <a:ext cx="8610600" cy="1816100"/>
            <a:chOff x="304800" y="4648200"/>
            <a:chExt cx="8610600" cy="1816100"/>
          </a:xfrm>
        </p:grpSpPr>
        <p:sp>
          <p:nvSpPr>
            <p:cNvPr id="27658" name="TextBox 18">
              <a:extLst>
                <a:ext uri="{FF2B5EF4-FFF2-40B4-BE49-F238E27FC236}">
                  <a16:creationId xmlns:a16="http://schemas.microsoft.com/office/drawing/2014/main" id="{4A63C3A3-4276-C647-943F-11CD899228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648200"/>
              <a:ext cx="8610600" cy="1816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sz="2800" b="1" dirty="0">
                  <a:latin typeface="Arial Narrow" panose="020B0604020202020204" pitchFamily="34" charset="0"/>
                </a:rPr>
                <a:t>Dagli inizi del 1900 un simbolo che riassume tutta la frase</a:t>
              </a:r>
            </a:p>
            <a:p>
              <a:pPr eaLnBrk="1" hangingPunct="1"/>
              <a:endParaRPr lang="it-IT" altLang="it-IT" sz="2800" b="1" dirty="0">
                <a:latin typeface="Arial Narrow" panose="020B0604020202020204" pitchFamily="34" charset="0"/>
              </a:endParaRPr>
            </a:p>
            <a:p>
              <a:pPr eaLnBrk="1" hangingPunct="1"/>
              <a:endParaRPr lang="it-IT" altLang="it-IT" sz="2800" b="1" dirty="0">
                <a:latin typeface="Arial Narrow" panose="020B0604020202020204" pitchFamily="34" charset="0"/>
              </a:endParaRPr>
            </a:p>
            <a:p>
              <a:pPr eaLnBrk="1" hangingPunct="1"/>
              <a:endParaRPr lang="it-IT" altLang="it-IT" sz="2800" b="1" dirty="0">
                <a:latin typeface="Arial Narrow" panose="020B0604020202020204" pitchFamily="34" charset="0"/>
              </a:endParaRPr>
            </a:p>
            <a:p>
              <a:pPr eaLnBrk="1" hangingPunct="1"/>
              <a:endParaRPr lang="it-IT" altLang="it-IT" sz="2800" b="1" dirty="0">
                <a:latin typeface="Arial Narrow" panose="020B0604020202020204" pitchFamily="34" charset="0"/>
              </a:endParaRPr>
            </a:p>
          </p:txBody>
        </p:sp>
        <p:pic>
          <p:nvPicPr>
            <p:cNvPr id="27659" name="Picture 19" descr="Schermata 2016-06-02 alle 16.45.06.png">
              <a:extLst>
                <a:ext uri="{FF2B5EF4-FFF2-40B4-BE49-F238E27FC236}">
                  <a16:creationId xmlns:a16="http://schemas.microsoft.com/office/drawing/2014/main" id="{39283AC3-44D9-7040-B4FE-5069F7F47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250" y="5334000"/>
              <a:ext cx="2266950" cy="78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Callout 1 13">
              <a:extLst>
                <a:ext uri="{FF2B5EF4-FFF2-40B4-BE49-F238E27FC236}">
                  <a16:creationId xmlns:a16="http://schemas.microsoft.com/office/drawing/2014/main" id="{8507240E-CA84-EA43-9ACF-B14E9E857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2200" y="5334000"/>
              <a:ext cx="2667000" cy="1066800"/>
            </a:xfrm>
            <a:prstGeom prst="borderCallout1">
              <a:avLst>
                <a:gd name="adj1" fmla="val 894"/>
                <a:gd name="adj2" fmla="val -713"/>
                <a:gd name="adj3" fmla="val 47935"/>
                <a:gd name="adj4" fmla="val -42558"/>
              </a:avLst>
            </a:prstGeom>
            <a:solidFill>
              <a:srgbClr val="FFFCEE"/>
            </a:solidFill>
            <a:ln w="25400">
              <a:solidFill>
                <a:srgbClr val="7F7F7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sz="20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“Il limite di y per x che tende a più infinito è uguale a più infinito”  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3079BEF9-2595-EA44-B3A4-A27E54284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98BD58-7160-DD42-92A4-FB3E16642307}" type="slidenum">
              <a:rPr lang="it-IT" altLang="it-IT" sz="1400"/>
              <a:pPr eaLnBrk="1" hangingPunct="1"/>
              <a:t>12</a:t>
            </a:fld>
            <a:endParaRPr lang="it-IT" altLang="it-IT" sz="1400"/>
          </a:p>
        </p:txBody>
      </p:sp>
      <p:sp>
        <p:nvSpPr>
          <p:cNvPr id="28675" name="Footer Placeholder 5">
            <a:extLst>
              <a:ext uri="{FF2B5EF4-FFF2-40B4-BE49-F238E27FC236}">
                <a16:creationId xmlns:a16="http://schemas.microsoft.com/office/drawing/2014/main" id="{53BEC78E-193B-E342-8F55-6CA800D27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 dirty="0"/>
              <a:t>Daniela Valenti, 2021</a:t>
            </a:r>
          </a:p>
        </p:txBody>
      </p:sp>
      <p:sp>
        <p:nvSpPr>
          <p:cNvPr id="28676" name="Title 4">
            <a:extLst>
              <a:ext uri="{FF2B5EF4-FFF2-40B4-BE49-F238E27FC236}">
                <a16:creationId xmlns:a16="http://schemas.microsoft.com/office/drawing/2014/main" id="{E0144A07-CB97-024F-87F0-0FAA347FB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 anchor="t"/>
          <a:lstStyle/>
          <a:p>
            <a:r>
              <a:rPr lang="it-IT" altLang="it-IT" sz="3600" b="1">
                <a:solidFill>
                  <a:srgbClr val="FF0000"/>
                </a:solidFill>
                <a:latin typeface="Arial Narrow" panose="020B0604020202020204" pitchFamily="34" charset="0"/>
              </a:rPr>
              <a:t>Andamento B</a:t>
            </a:r>
            <a:endParaRPr lang="it-IT" altLang="it-IT" sz="3600">
              <a:solidFill>
                <a:srgbClr val="FF0000"/>
              </a:solidFill>
            </a:endParaRPr>
          </a:p>
        </p:txBody>
      </p:sp>
      <p:pic>
        <p:nvPicPr>
          <p:cNvPr id="28678" name="Picture 16" descr="Schermata 2016-06-02 alle 18.32.31.png">
            <a:extLst>
              <a:ext uri="{FF2B5EF4-FFF2-40B4-BE49-F238E27FC236}">
                <a16:creationId xmlns:a16="http://schemas.microsoft.com/office/drawing/2014/main" id="{4D95855C-4720-A446-8D6F-2458F12B1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0"/>
            <a:ext cx="16351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7" descr="Schermata 2016-06-02 alle 18.32.03.png">
            <a:extLst>
              <a:ext uri="{FF2B5EF4-FFF2-40B4-BE49-F238E27FC236}">
                <a16:creationId xmlns:a16="http://schemas.microsoft.com/office/drawing/2014/main" id="{46ABFB8E-DB64-EE42-A138-8A53B533C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04850"/>
            <a:ext cx="1423988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8" descr="Schermata 2016-06-02 alle 18.39.57.png">
            <a:extLst>
              <a:ext uri="{FF2B5EF4-FFF2-40B4-BE49-F238E27FC236}">
                <a16:creationId xmlns:a16="http://schemas.microsoft.com/office/drawing/2014/main" id="{7B97CE6D-AC96-8E44-AAE6-EEF3457EB7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221297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9" descr="Schermata 2016-06-02 alle 18.36.12.png">
            <a:extLst>
              <a:ext uri="{FF2B5EF4-FFF2-40B4-BE49-F238E27FC236}">
                <a16:creationId xmlns:a16="http://schemas.microsoft.com/office/drawing/2014/main" id="{7C951B40-EF08-5F47-8356-DCE7144F3F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5800"/>
            <a:ext cx="2143125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B6DFE894-6FCE-564F-97EE-DF7E40C1529F}"/>
              </a:ext>
            </a:extLst>
          </p:cNvPr>
          <p:cNvGrpSpPr/>
          <p:nvPr/>
        </p:nvGrpSpPr>
        <p:grpSpPr>
          <a:xfrm>
            <a:off x="457200" y="5181600"/>
            <a:ext cx="7848600" cy="1200150"/>
            <a:chOff x="457200" y="5181600"/>
            <a:chExt cx="7848600" cy="1200150"/>
          </a:xfrm>
        </p:grpSpPr>
        <p:sp>
          <p:nvSpPr>
            <p:cNvPr id="28682" name="Rectangle 15">
              <a:extLst>
                <a:ext uri="{FF2B5EF4-FFF2-40B4-BE49-F238E27FC236}">
                  <a16:creationId xmlns:a16="http://schemas.microsoft.com/office/drawing/2014/main" id="{3AE5756E-2A65-5246-B749-8C1E4FDFA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5181600"/>
              <a:ext cx="7848600" cy="1200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b="1" dirty="0">
                  <a:latin typeface="Arial Narrow" panose="020B0604020202020204" pitchFamily="34" charset="0"/>
                </a:rPr>
                <a:t>Il simbolo che riassume tutta la frase</a:t>
              </a:r>
            </a:p>
            <a:p>
              <a:pPr eaLnBrk="1" hangingPunct="1"/>
              <a:endParaRPr lang="it-IT" altLang="it-IT" b="1" dirty="0">
                <a:latin typeface="Arial Narrow" panose="020B0604020202020204" pitchFamily="34" charset="0"/>
              </a:endParaRPr>
            </a:p>
            <a:p>
              <a:pPr eaLnBrk="1" hangingPunct="1"/>
              <a:endParaRPr lang="it-IT" altLang="it-IT" b="1" dirty="0">
                <a:latin typeface="Arial Narrow" panose="020B0604020202020204" pitchFamily="34" charset="0"/>
              </a:endParaRPr>
            </a:p>
            <a:p>
              <a:pPr eaLnBrk="1" hangingPunct="1"/>
              <a:endParaRPr lang="it-IT" altLang="it-IT" b="1" dirty="0">
                <a:latin typeface="Arial Narrow" panose="020B0604020202020204" pitchFamily="34" charset="0"/>
              </a:endParaRPr>
            </a:p>
          </p:txBody>
        </p:sp>
        <p:sp>
          <p:nvSpPr>
            <p:cNvPr id="17" name="Line Callout 1 16">
              <a:extLst>
                <a:ext uri="{FF2B5EF4-FFF2-40B4-BE49-F238E27FC236}">
                  <a16:creationId xmlns:a16="http://schemas.microsoft.com/office/drawing/2014/main" id="{F866DC88-48AD-344A-919C-B84CF4847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200" y="5257800"/>
              <a:ext cx="2743200" cy="1066800"/>
            </a:xfrm>
            <a:prstGeom prst="borderCallout1">
              <a:avLst>
                <a:gd name="adj1" fmla="val 27083"/>
                <a:gd name="adj2" fmla="val -713"/>
                <a:gd name="adj3" fmla="val 52977"/>
                <a:gd name="adj4" fmla="val -31667"/>
              </a:avLst>
            </a:prstGeom>
            <a:solidFill>
              <a:srgbClr val="FFFCEE"/>
            </a:solidFill>
            <a:ln w="25400">
              <a:solidFill>
                <a:srgbClr val="7F7F7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sz="20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“Il limite di y per x che tende a più infinito è uguale a meno infinito”  </a:t>
              </a:r>
            </a:p>
          </p:txBody>
        </p:sp>
        <p:pic>
          <p:nvPicPr>
            <p:cNvPr id="28684" name="Picture 14" descr="Schermata 2016-06-02 alle 18.30.41.png">
              <a:extLst>
                <a:ext uri="{FF2B5EF4-FFF2-40B4-BE49-F238E27FC236}">
                  <a16:creationId xmlns:a16="http://schemas.microsoft.com/office/drawing/2014/main" id="{04BB55AC-ADB0-9141-BA61-D66DCFF1F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5715000"/>
              <a:ext cx="18288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8CCB66F3-EED7-374D-B884-980BE2E03FD5}"/>
              </a:ext>
            </a:extLst>
          </p:cNvPr>
          <p:cNvGrpSpPr/>
          <p:nvPr/>
        </p:nvGrpSpPr>
        <p:grpSpPr>
          <a:xfrm>
            <a:off x="457200" y="1752600"/>
            <a:ext cx="8305800" cy="3105150"/>
            <a:chOff x="457200" y="1752600"/>
            <a:chExt cx="8305800" cy="3105150"/>
          </a:xfrm>
        </p:grpSpPr>
        <p:sp>
          <p:nvSpPr>
            <p:cNvPr id="28677" name="TextBox 12">
              <a:extLst>
                <a:ext uri="{FF2B5EF4-FFF2-40B4-BE49-F238E27FC236}">
                  <a16:creationId xmlns:a16="http://schemas.microsoft.com/office/drawing/2014/main" id="{68BBAD76-173D-A241-A6DD-4A86F0BC55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3657600"/>
              <a:ext cx="6629400" cy="12001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E50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b="1" dirty="0">
                  <a:latin typeface="Arial Narrow" panose="020B0604020202020204" pitchFamily="34" charset="0"/>
                </a:rPr>
                <a:t>Le due funzioni mostrano un andamento analogo:</a:t>
              </a:r>
            </a:p>
            <a:p>
              <a:pPr eaLnBrk="1" hangingPunct="1"/>
              <a:r>
                <a:rPr lang="it-IT" altLang="it-IT" b="1" dirty="0">
                  <a:latin typeface="Arial Narrow" panose="020B0604020202020204" pitchFamily="34" charset="0"/>
                </a:rPr>
                <a:t>se sostituisco a x numeri positivi sempre più grandi,  </a:t>
              </a:r>
            </a:p>
            <a:p>
              <a:pPr eaLnBrk="1" hangingPunct="1"/>
              <a:r>
                <a:rPr lang="it-IT" altLang="it-IT" b="1" dirty="0">
                  <a:latin typeface="Arial Narrow" panose="020B0604020202020204" pitchFamily="34" charset="0"/>
                </a:rPr>
                <a:t>trovo al posto di y numeri negativi sempre più piccoli. 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5BE9BAD-17EE-244E-A856-453A5129C3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8189913" y="2324100"/>
              <a:ext cx="1144588" cy="158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1744BF2-50B4-1B4C-9E08-ED4C6F2C8A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896100" y="2933700"/>
              <a:ext cx="1905000" cy="18288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140C48D-35FB-2D4F-BFBC-6259254718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2743200" y="4800600"/>
              <a:ext cx="4191000" cy="15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E81C07AC-E313-FC40-A9C0-B9F17E24D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ABA6E0-F6BB-264F-837C-0075FE746B35}" type="slidenum">
              <a:rPr lang="it-IT" altLang="it-IT" sz="1400"/>
              <a:pPr eaLnBrk="1" hangingPunct="1"/>
              <a:t>13</a:t>
            </a:fld>
            <a:endParaRPr lang="it-IT" altLang="it-IT" sz="1400"/>
          </a:p>
        </p:txBody>
      </p:sp>
      <p:sp>
        <p:nvSpPr>
          <p:cNvPr id="29699" name="Footer Placeholder 5">
            <a:extLst>
              <a:ext uri="{FF2B5EF4-FFF2-40B4-BE49-F238E27FC236}">
                <a16:creationId xmlns:a16="http://schemas.microsoft.com/office/drawing/2014/main" id="{9E97CFCB-23F2-D343-8B3A-128D79E71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29700" name="Title 4">
            <a:extLst>
              <a:ext uri="{FF2B5EF4-FFF2-40B4-BE49-F238E27FC236}">
                <a16:creationId xmlns:a16="http://schemas.microsoft.com/office/drawing/2014/main" id="{2706D125-7C2B-704F-A7E4-CEE6DCF50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0"/>
            <a:ext cx="5867400" cy="685800"/>
          </a:xfrm>
        </p:spPr>
        <p:txBody>
          <a:bodyPr anchor="t"/>
          <a:lstStyle/>
          <a:p>
            <a:r>
              <a:rPr lang="it-IT" altLang="it-IT" sz="3600" b="1">
                <a:solidFill>
                  <a:srgbClr val="FF0000"/>
                </a:solidFill>
                <a:latin typeface="Arial Narrow" panose="020B0604020202020204" pitchFamily="34" charset="0"/>
              </a:rPr>
              <a:t>Vocabolario matematico</a:t>
            </a:r>
            <a:endParaRPr lang="it-IT" altLang="it-IT" sz="3600">
              <a:solidFill>
                <a:srgbClr val="FF0000"/>
              </a:solidFill>
            </a:endParaRPr>
          </a:p>
        </p:txBody>
      </p:sp>
      <p:pic>
        <p:nvPicPr>
          <p:cNvPr id="29701" name="Picture 19" descr="Schermata 2016-06-04 alle 10.22.28.png">
            <a:extLst>
              <a:ext uri="{FF2B5EF4-FFF2-40B4-BE49-F238E27FC236}">
                <a16:creationId xmlns:a16="http://schemas.microsoft.com/office/drawing/2014/main" id="{4635DDC5-0A2E-6B45-B51A-B9D6DD041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52308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Line Callout 1 21">
            <a:extLst>
              <a:ext uri="{FF2B5EF4-FFF2-40B4-BE49-F238E27FC236}">
                <a16:creationId xmlns:a16="http://schemas.microsoft.com/office/drawing/2014/main" id="{592D52AF-4020-BD45-BE59-82258BE7EE98}"/>
              </a:ext>
            </a:extLst>
          </p:cNvPr>
          <p:cNvSpPr>
            <a:spLocks/>
          </p:cNvSpPr>
          <p:nvPr/>
        </p:nvSpPr>
        <p:spPr bwMode="auto">
          <a:xfrm>
            <a:off x="5334000" y="762000"/>
            <a:ext cx="2133600" cy="762000"/>
          </a:xfrm>
          <a:prstGeom prst="borderCallout1">
            <a:avLst>
              <a:gd name="adj1" fmla="val 15417"/>
              <a:gd name="adj2" fmla="val -926"/>
              <a:gd name="adj3" fmla="val 77500"/>
              <a:gd name="adj4" fmla="val -34759"/>
            </a:avLst>
          </a:prstGeom>
          <a:solidFill>
            <a:srgbClr val="FEFFE3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000" b="1">
                <a:latin typeface="Arial Narrow" panose="020B0604020202020204" pitchFamily="34" charset="0"/>
              </a:rPr>
              <a:t>Numeri positivi sempre più grandi</a:t>
            </a:r>
          </a:p>
        </p:txBody>
      </p:sp>
      <p:sp>
        <p:nvSpPr>
          <p:cNvPr id="23" name="Line Callout 1 22">
            <a:extLst>
              <a:ext uri="{FF2B5EF4-FFF2-40B4-BE49-F238E27FC236}">
                <a16:creationId xmlns:a16="http://schemas.microsoft.com/office/drawing/2014/main" id="{95208E1E-6F01-8948-9737-AF34500C69EC}"/>
              </a:ext>
            </a:extLst>
          </p:cNvPr>
          <p:cNvSpPr>
            <a:spLocks/>
          </p:cNvSpPr>
          <p:nvPr/>
        </p:nvSpPr>
        <p:spPr bwMode="auto">
          <a:xfrm>
            <a:off x="4953000" y="4267200"/>
            <a:ext cx="2438400" cy="762000"/>
          </a:xfrm>
          <a:prstGeom prst="borderCallout1">
            <a:avLst>
              <a:gd name="adj1" fmla="val 15417"/>
              <a:gd name="adj2" fmla="val -926"/>
              <a:gd name="adj3" fmla="val 83412"/>
              <a:gd name="adj4" fmla="val -16606"/>
            </a:avLst>
          </a:prstGeom>
          <a:solidFill>
            <a:srgbClr val="FEFFE3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000" b="1">
                <a:latin typeface="Arial Narrow" panose="020B0604020202020204" pitchFamily="34" charset="0"/>
              </a:rPr>
              <a:t>Numeri negativi sempre più più piccoli</a:t>
            </a:r>
          </a:p>
        </p:txBody>
      </p:sp>
      <p:sp>
        <p:nvSpPr>
          <p:cNvPr id="29704" name="TextBox 23">
            <a:extLst>
              <a:ext uri="{FF2B5EF4-FFF2-40B4-BE49-F238E27FC236}">
                <a16:creationId xmlns:a16="http://schemas.microsoft.com/office/drawing/2014/main" id="{D73FB45B-0061-D346-8B72-007C37824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638800"/>
            <a:ext cx="8763000" cy="830263"/>
          </a:xfrm>
          <a:prstGeom prst="rect">
            <a:avLst/>
          </a:prstGeom>
          <a:solidFill>
            <a:srgbClr val="FEFFE3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b="1">
                <a:latin typeface="Arial Narrow" panose="020B0604020202020204" pitchFamily="34" charset="0"/>
              </a:rPr>
              <a:t>Posso anche dire ‘numeri negativi sempre più grandi in valore assoluto’</a:t>
            </a:r>
          </a:p>
          <a:p>
            <a:pPr algn="ctr" eaLnBrk="1" hangingPunct="1"/>
            <a:r>
              <a:rPr lang="it-IT" altLang="it-IT" b="1">
                <a:latin typeface="Arial Narrow" panose="020B0604020202020204" pitchFamily="34" charset="0"/>
              </a:rPr>
              <a:t>|</a:t>
            </a:r>
            <a:r>
              <a:rPr lang="it-IT" altLang="it-IT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−</a:t>
            </a:r>
            <a:r>
              <a:rPr lang="it-IT" altLang="it-IT" b="1">
                <a:latin typeface="Arial Narrow" panose="020B0604020202020204" pitchFamily="34" charset="0"/>
              </a:rPr>
              <a:t>100| = 100,  |</a:t>
            </a:r>
            <a:r>
              <a:rPr lang="it-IT" altLang="it-IT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−</a:t>
            </a:r>
            <a:r>
              <a:rPr lang="it-IT" altLang="it-IT" b="1">
                <a:latin typeface="Arial Narrow" panose="020B0604020202020204" pitchFamily="34" charset="0"/>
              </a:rPr>
              <a:t>1000| = 1000, ...  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B49E149-B115-4B4A-B84E-51930A1725C3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572000" y="4953000"/>
            <a:ext cx="91440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5">
            <a:extLst>
              <a:ext uri="{FF2B5EF4-FFF2-40B4-BE49-F238E27FC236}">
                <a16:creationId xmlns:a16="http://schemas.microsoft.com/office/drawing/2014/main" id="{887E65C2-6DD9-5048-959C-41EB942BA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30723" name="Title 4">
            <a:extLst>
              <a:ext uri="{FF2B5EF4-FFF2-40B4-BE49-F238E27FC236}">
                <a16:creationId xmlns:a16="http://schemas.microsoft.com/office/drawing/2014/main" id="{30107470-4504-2D4D-9B2B-38D7550C2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 anchor="t"/>
          <a:lstStyle/>
          <a:p>
            <a:r>
              <a:rPr lang="it-IT" altLang="it-IT" sz="3600" b="1">
                <a:solidFill>
                  <a:srgbClr val="FF0000"/>
                </a:solidFill>
                <a:latin typeface="Arial Narrow" panose="020B0604020202020204" pitchFamily="34" charset="0"/>
              </a:rPr>
              <a:t>Andamento C</a:t>
            </a:r>
            <a:endParaRPr lang="it-IT" altLang="it-IT" sz="3600">
              <a:solidFill>
                <a:srgbClr val="FF0000"/>
              </a:solidFill>
            </a:endParaRPr>
          </a:p>
        </p:txBody>
      </p:sp>
      <p:sp>
        <p:nvSpPr>
          <p:cNvPr id="30724" name="TextBox 12">
            <a:extLst>
              <a:ext uri="{FF2B5EF4-FFF2-40B4-BE49-F238E27FC236}">
                <a16:creationId xmlns:a16="http://schemas.microsoft.com/office/drawing/2014/main" id="{7068EA8D-FFE5-0A4C-A0E7-83DFB5E34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429000"/>
            <a:ext cx="7239000" cy="1200150"/>
          </a:xfrm>
          <a:prstGeom prst="rect">
            <a:avLst/>
          </a:prstGeom>
          <a:solidFill>
            <a:schemeClr val="bg1"/>
          </a:solidFill>
          <a:ln w="38100">
            <a:solidFill>
              <a:srgbClr val="FFE50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 dirty="0">
                <a:latin typeface="Arial Narrow" panose="020B0604020202020204" pitchFamily="34" charset="0"/>
              </a:rPr>
              <a:t>Le due funzioni mostrano un andamento analogo:</a:t>
            </a:r>
          </a:p>
          <a:p>
            <a:pPr eaLnBrk="1" hangingPunct="1"/>
            <a:r>
              <a:rPr lang="it-IT" altLang="it-IT" b="1" dirty="0">
                <a:latin typeface="Arial Narrow" panose="020B0604020202020204" pitchFamily="34" charset="0"/>
              </a:rPr>
              <a:t>se sostituisco a </a:t>
            </a:r>
            <a:r>
              <a:rPr lang="it-IT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dirty="0">
                <a:latin typeface="Arial Narrow" panose="020B0604020202020204" pitchFamily="34" charset="0"/>
              </a:rPr>
              <a:t> numeri positivi sempre più grandi,  </a:t>
            </a:r>
          </a:p>
          <a:p>
            <a:pPr eaLnBrk="1" hangingPunct="1"/>
            <a:r>
              <a:rPr lang="it-IT" altLang="it-IT" b="1" dirty="0">
                <a:latin typeface="Arial Narrow" panose="020B0604020202020204" pitchFamily="34" charset="0"/>
              </a:rPr>
              <a:t>trovo al posto di y numeri sempre più vicini a un numero. </a:t>
            </a:r>
          </a:p>
        </p:txBody>
      </p:sp>
      <p:pic>
        <p:nvPicPr>
          <p:cNvPr id="30729" name="Picture 22" descr="Schermata 2016-06-02 alle 19.07.41.png">
            <a:extLst>
              <a:ext uri="{FF2B5EF4-FFF2-40B4-BE49-F238E27FC236}">
                <a16:creationId xmlns:a16="http://schemas.microsoft.com/office/drawing/2014/main" id="{EEBC85F3-BB57-A04A-8606-A2A976985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4"/>
          <a:stretch>
            <a:fillRect/>
          </a:stretch>
        </p:blipFill>
        <p:spPr bwMode="auto">
          <a:xfrm>
            <a:off x="4876800" y="762000"/>
            <a:ext cx="2239963" cy="23622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23" descr="Schermata 2016-06-02 alle 19.11.06.png">
            <a:extLst>
              <a:ext uri="{FF2B5EF4-FFF2-40B4-BE49-F238E27FC236}">
                <a16:creationId xmlns:a16="http://schemas.microsoft.com/office/drawing/2014/main" id="{282E4300-2B14-F646-98D8-F7A6505C4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3"/>
          <a:stretch>
            <a:fillRect/>
          </a:stretch>
        </p:blipFill>
        <p:spPr bwMode="auto">
          <a:xfrm>
            <a:off x="2286000" y="762000"/>
            <a:ext cx="2257425" cy="23622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EED78FDB-AB17-4746-98E7-F71AFBE2CF8B}"/>
              </a:ext>
            </a:extLst>
          </p:cNvPr>
          <p:cNvGrpSpPr/>
          <p:nvPr/>
        </p:nvGrpSpPr>
        <p:grpSpPr>
          <a:xfrm>
            <a:off x="7315200" y="762000"/>
            <a:ext cx="1600200" cy="2590800"/>
            <a:chOff x="7315200" y="762000"/>
            <a:chExt cx="1600200" cy="2590800"/>
          </a:xfrm>
        </p:grpSpPr>
        <p:pic>
          <p:nvPicPr>
            <p:cNvPr id="30727" name="Picture 20" descr="Schermata 2016-06-02 alle 18.54.33.png">
              <a:extLst>
                <a:ext uri="{FF2B5EF4-FFF2-40B4-BE49-F238E27FC236}">
                  <a16:creationId xmlns:a16="http://schemas.microsoft.com/office/drawing/2014/main" id="{D487CE0D-C1D5-CA4A-9E68-E34F4CC33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46" b="5203"/>
            <a:stretch>
              <a:fillRect/>
            </a:stretch>
          </p:blipFill>
          <p:spPr bwMode="auto">
            <a:xfrm>
              <a:off x="7315200" y="762000"/>
              <a:ext cx="1600200" cy="2057400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32" name="Picture 25" descr="Schermata 2016-06-02 alle 19.17.10.png">
              <a:extLst>
                <a:ext uri="{FF2B5EF4-FFF2-40B4-BE49-F238E27FC236}">
                  <a16:creationId xmlns:a16="http://schemas.microsoft.com/office/drawing/2014/main" id="{2B9A1899-B71F-5A46-AF12-69C2F9340BD1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2895600"/>
              <a:ext cx="1155700" cy="457200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AB38253D-9C94-EE43-9007-E269FF05D0ED}"/>
              </a:ext>
            </a:extLst>
          </p:cNvPr>
          <p:cNvGrpSpPr/>
          <p:nvPr/>
        </p:nvGrpSpPr>
        <p:grpSpPr>
          <a:xfrm>
            <a:off x="304800" y="762000"/>
            <a:ext cx="8610600" cy="5791200"/>
            <a:chOff x="304800" y="762000"/>
            <a:chExt cx="8610600" cy="5791200"/>
          </a:xfrm>
        </p:grpSpPr>
        <p:pic>
          <p:nvPicPr>
            <p:cNvPr id="30728" name="Picture 21" descr="Schermata 2016-06-02 alle 18.54.21.png">
              <a:extLst>
                <a:ext uri="{FF2B5EF4-FFF2-40B4-BE49-F238E27FC236}">
                  <a16:creationId xmlns:a16="http://schemas.microsoft.com/office/drawing/2014/main" id="{1339E13F-7CAC-E04C-B94F-3F5A9230A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5" r="2817" b="8450"/>
            <a:stretch>
              <a:fillRect/>
            </a:stretch>
          </p:blipFill>
          <p:spPr bwMode="auto">
            <a:xfrm>
              <a:off x="304800" y="762000"/>
              <a:ext cx="1676400" cy="1981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31" name="Picture 24" descr="Schermata 2016-06-02 alle 19.15.58.png">
              <a:extLst>
                <a:ext uri="{FF2B5EF4-FFF2-40B4-BE49-F238E27FC236}">
                  <a16:creationId xmlns:a16="http://schemas.microsoft.com/office/drawing/2014/main" id="{112626D1-7086-4C4B-9FE0-83C17935C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819400"/>
              <a:ext cx="1066800" cy="457200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15CF741C-DD60-C540-931D-52D4505F98AD}"/>
                </a:ext>
              </a:extLst>
            </p:cNvPr>
            <p:cNvGrpSpPr/>
            <p:nvPr/>
          </p:nvGrpSpPr>
          <p:grpSpPr>
            <a:xfrm>
              <a:off x="304800" y="4737100"/>
              <a:ext cx="8610600" cy="1816100"/>
              <a:chOff x="304800" y="4737100"/>
              <a:chExt cx="8610600" cy="1816100"/>
            </a:xfrm>
          </p:grpSpPr>
          <p:sp>
            <p:nvSpPr>
              <p:cNvPr id="30725" name="TextBox 18">
                <a:extLst>
                  <a:ext uri="{FF2B5EF4-FFF2-40B4-BE49-F238E27FC236}">
                    <a16:creationId xmlns:a16="http://schemas.microsoft.com/office/drawing/2014/main" id="{692FABCD-3B1D-FF4F-8C22-0E89DC6FAB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4737100"/>
                <a:ext cx="8610600" cy="18161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it-IT" altLang="it-IT" sz="2800" b="1">
                    <a:latin typeface="Arial Narrow" panose="020B0604020202020204" pitchFamily="34" charset="0"/>
                  </a:rPr>
                  <a:t>Il simbolo che riassume tutta la frase</a:t>
                </a:r>
              </a:p>
              <a:p>
                <a:pPr eaLnBrk="1" hangingPunct="1"/>
                <a:endParaRPr lang="it-IT" altLang="it-IT" sz="2800" b="1">
                  <a:latin typeface="Arial Narrow" panose="020B0604020202020204" pitchFamily="34" charset="0"/>
                </a:endParaRPr>
              </a:p>
              <a:p>
                <a:pPr eaLnBrk="1" hangingPunct="1"/>
                <a:endParaRPr lang="it-IT" altLang="it-IT" sz="2800" b="1">
                  <a:latin typeface="Arial Narrow" panose="020B0604020202020204" pitchFamily="34" charset="0"/>
                </a:endParaRPr>
              </a:p>
              <a:p>
                <a:pPr eaLnBrk="1" hangingPunct="1"/>
                <a:endParaRPr lang="it-IT" altLang="it-IT" sz="2800" b="1">
                  <a:latin typeface="Arial Narrow" panose="020B0604020202020204" pitchFamily="34" charset="0"/>
                </a:endParaRPr>
              </a:p>
              <a:p>
                <a:pPr eaLnBrk="1" hangingPunct="1"/>
                <a:endParaRPr lang="it-IT" altLang="it-IT" sz="2800" b="1">
                  <a:latin typeface="Arial Narrow" panose="020B0604020202020204" pitchFamily="34" charset="0"/>
                </a:endParaRPr>
              </a:p>
            </p:txBody>
          </p:sp>
          <p:pic>
            <p:nvPicPr>
              <p:cNvPr id="30726" name="Picture 12" descr="Schermata 2016-06-02 alle 18.52.43.png">
                <a:extLst>
                  <a:ext uri="{FF2B5EF4-FFF2-40B4-BE49-F238E27FC236}">
                    <a16:creationId xmlns:a16="http://schemas.microsoft.com/office/drawing/2014/main" id="{740F477A-1468-2A40-B5B9-B7599DCB49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333"/>
              <a:stretch>
                <a:fillRect/>
              </a:stretch>
            </p:blipFill>
            <p:spPr bwMode="auto">
              <a:xfrm>
                <a:off x="3124200" y="5441950"/>
                <a:ext cx="1752600" cy="671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Line Callout 1 14">
                <a:extLst>
                  <a:ext uri="{FF2B5EF4-FFF2-40B4-BE49-F238E27FC236}">
                    <a16:creationId xmlns:a16="http://schemas.microsoft.com/office/drawing/2014/main" id="{A1ECDAB7-DA76-9449-A246-BEAFE08F3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5000" y="5181600"/>
                <a:ext cx="2667000" cy="1066800"/>
              </a:xfrm>
              <a:prstGeom prst="borderCallout1">
                <a:avLst>
                  <a:gd name="adj1" fmla="val 894"/>
                  <a:gd name="adj2" fmla="val -713"/>
                  <a:gd name="adj3" fmla="val 45833"/>
                  <a:gd name="adj4" fmla="val -34046"/>
                </a:avLst>
              </a:prstGeom>
              <a:solidFill>
                <a:srgbClr val="FFFCEE"/>
              </a:solidFill>
              <a:ln w="25400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it-IT" altLang="it-IT" sz="2000" b="1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 limite di y per x che tende a più infinito è uguale al numero L  </a:t>
                </a:r>
              </a:p>
            </p:txBody>
          </p:sp>
        </p:grpSp>
      </p:grpSp>
      <p:sp>
        <p:nvSpPr>
          <p:cNvPr id="30734" name="Slide Number Placeholder 5">
            <a:extLst>
              <a:ext uri="{FF2B5EF4-FFF2-40B4-BE49-F238E27FC236}">
                <a16:creationId xmlns:a16="http://schemas.microsoft.com/office/drawing/2014/main" id="{2CDFB5D6-5986-0949-A559-E49045C8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8200" y="624840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A01EF73-3B8B-6348-8A58-0FD5818739D8}" type="slidenum">
              <a:rPr lang="it-IT" altLang="it-IT" sz="1400"/>
              <a:pPr eaLnBrk="1" hangingPunct="1"/>
              <a:t>14</a:t>
            </a:fld>
            <a:endParaRPr lang="it-IT" altLang="it-IT"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1DBD3593-1E68-8C40-A0DD-196AA99D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25F2B6C-E1A6-6549-BDD6-DA7AC4674564}" type="slidenum">
              <a:rPr lang="it-IT" altLang="it-IT" sz="1400"/>
              <a:pPr eaLnBrk="1" hangingPunct="1"/>
              <a:t>15</a:t>
            </a:fld>
            <a:endParaRPr lang="it-IT" altLang="it-IT" sz="1400"/>
          </a:p>
        </p:txBody>
      </p:sp>
      <p:sp>
        <p:nvSpPr>
          <p:cNvPr id="31747" name="Footer Placeholder 5">
            <a:extLst>
              <a:ext uri="{FF2B5EF4-FFF2-40B4-BE49-F238E27FC236}">
                <a16:creationId xmlns:a16="http://schemas.microsoft.com/office/drawing/2014/main" id="{F3628A42-7311-C145-9EDA-0D27210BC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31748" name="Title 4">
            <a:extLst>
              <a:ext uri="{FF2B5EF4-FFF2-40B4-BE49-F238E27FC236}">
                <a16:creationId xmlns:a16="http://schemas.microsoft.com/office/drawing/2014/main" id="{6248C201-8493-3444-A728-7D60516F8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 anchor="t"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</a:rPr>
              <a:t>Asintoto orizzontale</a:t>
            </a:r>
            <a:endParaRPr lang="it-IT" altLang="it-IT" sz="3600" dirty="0">
              <a:solidFill>
                <a:srgbClr val="FF0000"/>
              </a:solidFill>
            </a:endParaRPr>
          </a:p>
        </p:txBody>
      </p:sp>
      <p:sp>
        <p:nvSpPr>
          <p:cNvPr id="31751" name="TextBox 15">
            <a:extLst>
              <a:ext uri="{FF2B5EF4-FFF2-40B4-BE49-F238E27FC236}">
                <a16:creationId xmlns:a16="http://schemas.microsoft.com/office/drawing/2014/main" id="{193B91AF-9E24-0848-8E48-5685515EF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270376"/>
            <a:ext cx="8534400" cy="1692771"/>
          </a:xfrm>
          <a:prstGeom prst="rect">
            <a:avLst/>
          </a:prstGeom>
          <a:solidFill>
            <a:schemeClr val="bg1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600" b="1" i="1" dirty="0">
                <a:latin typeface="Arial Narrow" panose="020B0604020202020204" pitchFamily="34" charset="0"/>
              </a:rPr>
              <a:t>Se sostituisco a </a:t>
            </a:r>
            <a:r>
              <a:rPr lang="it-IT" altLang="it-IT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600" b="1" i="1" dirty="0">
                <a:latin typeface="Arial Narrow" panose="020B0604020202020204" pitchFamily="34" charset="0"/>
              </a:rPr>
              <a:t> numeri positivi sempre più grandi</a:t>
            </a:r>
            <a:r>
              <a:rPr lang="it-IT" altLang="it-IT" sz="2600" b="1" dirty="0">
                <a:latin typeface="Arial Narrow" panose="020B0604020202020204" pitchFamily="34" charset="0"/>
              </a:rPr>
              <a:t>:</a:t>
            </a:r>
          </a:p>
          <a:p>
            <a:pPr marL="266700" indent="-257175" eaLnBrk="1" hangingPunct="1">
              <a:buFont typeface="Arial" panose="020B0604020202020204" pitchFamily="34" charset="0"/>
              <a:buChar char="•"/>
            </a:pPr>
            <a:r>
              <a:rPr lang="it-IT" altLang="it-IT" sz="2600" b="1" dirty="0">
                <a:latin typeface="Arial Narrow" panose="020B0604020202020204" pitchFamily="34" charset="0"/>
              </a:rPr>
              <a:t>ottengo al posto di </a:t>
            </a:r>
            <a:r>
              <a:rPr lang="it-IT" altLang="it-IT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600" b="1" dirty="0">
                <a:latin typeface="Arial Narrow" panose="020B0604020202020204" pitchFamily="34" charset="0"/>
              </a:rPr>
              <a:t> numeri sempre più vicini a </a:t>
            </a:r>
            <a:r>
              <a:rPr lang="it-IT" altLang="it-IT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600" b="1" dirty="0">
                <a:latin typeface="Arial Narrow" panose="020B0604020202020204" pitchFamily="34" charset="0"/>
              </a:rPr>
              <a:t>;</a:t>
            </a:r>
          </a:p>
          <a:p>
            <a:pPr marL="266700" indent="-257175" eaLnBrk="1" hangingPunct="1">
              <a:buFont typeface="Arial" panose="020B0604020202020204" pitchFamily="34" charset="0"/>
              <a:buChar char="•"/>
            </a:pPr>
            <a:r>
              <a:rPr lang="it-IT" altLang="it-IT" sz="2600" b="1" dirty="0">
                <a:latin typeface="Arial Narrow" panose="020B0604020202020204" pitchFamily="34" charset="0"/>
              </a:rPr>
              <a:t>disegno un arco di curva sempre più vicino alla retta d’equazione </a:t>
            </a:r>
            <a:r>
              <a:rPr lang="it-IT" altLang="it-IT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it-IT" altLang="it-IT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600" b="1" dirty="0">
                <a:latin typeface="Arial Narrow" panose="020B0604020202020204" pitchFamily="34" charset="0"/>
              </a:rPr>
              <a:t>, che  prende il nome di </a:t>
            </a:r>
            <a:r>
              <a:rPr lang="it-IT" altLang="it-IT" sz="2600" b="1" i="1" dirty="0">
                <a:solidFill>
                  <a:srgbClr val="0000FF"/>
                </a:solidFill>
                <a:latin typeface="Arial Narrow" panose="020B0604020202020204" pitchFamily="34" charset="0"/>
              </a:rPr>
              <a:t>asintoto orizzontale</a:t>
            </a:r>
            <a:r>
              <a:rPr lang="it-IT" altLang="it-IT" sz="2600" b="1" i="1" dirty="0">
                <a:latin typeface="Arial Narrow" panose="020B0604020202020204" pitchFamily="34" charset="0"/>
              </a:rPr>
              <a:t>. 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5C3388C6-42D4-8C4F-91FE-B2C546D55145}"/>
              </a:ext>
            </a:extLst>
          </p:cNvPr>
          <p:cNvGrpSpPr/>
          <p:nvPr/>
        </p:nvGrpSpPr>
        <p:grpSpPr>
          <a:xfrm>
            <a:off x="152400" y="685800"/>
            <a:ext cx="8824913" cy="3178175"/>
            <a:chOff x="152400" y="685800"/>
            <a:chExt cx="8824913" cy="3178175"/>
          </a:xfrm>
        </p:grpSpPr>
        <p:sp>
          <p:nvSpPr>
            <p:cNvPr id="31749" name="TextBox 10">
              <a:extLst>
                <a:ext uri="{FF2B5EF4-FFF2-40B4-BE49-F238E27FC236}">
                  <a16:creationId xmlns:a16="http://schemas.microsoft.com/office/drawing/2014/main" id="{324BEFC6-F4A2-A647-97F0-48AE2EB4F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2590800"/>
              <a:ext cx="2590800" cy="461963"/>
            </a:xfrm>
            <a:prstGeom prst="rect">
              <a:avLst/>
            </a:prstGeom>
            <a:solidFill>
              <a:srgbClr val="FEFEFE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b="1">
                  <a:solidFill>
                    <a:srgbClr val="0000FF"/>
                  </a:solidFill>
                  <a:latin typeface="Arial Narrow" panose="020B0604020202020204" pitchFamily="34" charset="0"/>
                </a:rPr>
                <a:t>Asintoto orizzontale</a:t>
              </a:r>
            </a:p>
          </p:txBody>
        </p:sp>
        <p:pic>
          <p:nvPicPr>
            <p:cNvPr id="31750" name="Picture 11" descr="Schermata 2016-06-02 alle 19.11.06.png">
              <a:extLst>
                <a:ext uri="{FF2B5EF4-FFF2-40B4-BE49-F238E27FC236}">
                  <a16:creationId xmlns:a16="http://schemas.microsoft.com/office/drawing/2014/main" id="{FD1C6789-DD47-484A-B5AB-7DB654465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83"/>
            <a:stretch>
              <a:fillRect/>
            </a:stretch>
          </p:blipFill>
          <p:spPr bwMode="auto">
            <a:xfrm>
              <a:off x="152400" y="914400"/>
              <a:ext cx="2581275" cy="2700338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2" name="Picture 24" descr="Schermata 2016-06-02 alle 19.15.58.png">
              <a:extLst>
                <a:ext uri="{FF2B5EF4-FFF2-40B4-BE49-F238E27FC236}">
                  <a16:creationId xmlns:a16="http://schemas.microsoft.com/office/drawing/2014/main" id="{5E8A7349-9E4F-ED47-A44E-D3EB894EB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3276600"/>
              <a:ext cx="1371600" cy="587375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4005679-DBD1-1A45-833B-4E1021323586}"/>
                </a:ext>
              </a:extLst>
            </p:cNvPr>
            <p:cNvCxnSpPr>
              <a:cxnSpLocks noChangeShapeType="1"/>
              <a:stCxn id="31749" idx="1"/>
            </p:cNvCxnSpPr>
            <p:nvPr/>
          </p:nvCxnSpPr>
          <p:spPr bwMode="auto">
            <a:xfrm rot="10800000">
              <a:off x="2590800" y="2362200"/>
              <a:ext cx="609600" cy="46037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lg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1754" name="Picture 11" descr="Schermata 2016-06-03 alle 14.16.12.png">
              <a:extLst>
                <a:ext uri="{FF2B5EF4-FFF2-40B4-BE49-F238E27FC236}">
                  <a16:creationId xmlns:a16="http://schemas.microsoft.com/office/drawing/2014/main" id="{331F8A99-7F9A-4748-84D1-BF4015DFA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685800"/>
              <a:ext cx="2805113" cy="310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13204A1-91FB-2F4F-A8AF-03F96E329EED}"/>
                </a:ext>
              </a:extLst>
            </p:cNvPr>
            <p:cNvCxnSpPr>
              <a:cxnSpLocks noChangeShapeType="1"/>
              <a:stCxn id="31749" idx="3"/>
            </p:cNvCxnSpPr>
            <p:nvPr/>
          </p:nvCxnSpPr>
          <p:spPr bwMode="auto">
            <a:xfrm flipV="1">
              <a:off x="5791200" y="2514600"/>
              <a:ext cx="609600" cy="30797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lg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1AD3C88B-C73C-B24F-B187-3C61B5A7D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68BA326-7322-8E48-8FC1-5F3FFB5147AF}" type="slidenum">
              <a:rPr lang="it-IT" altLang="it-IT" sz="1400"/>
              <a:pPr eaLnBrk="1" hangingPunct="1"/>
              <a:t>16</a:t>
            </a:fld>
            <a:endParaRPr lang="it-IT" altLang="it-IT" sz="1400"/>
          </a:p>
        </p:txBody>
      </p:sp>
      <p:sp>
        <p:nvSpPr>
          <p:cNvPr id="32771" name="Footer Placeholder 5">
            <a:extLst>
              <a:ext uri="{FF2B5EF4-FFF2-40B4-BE49-F238E27FC236}">
                <a16:creationId xmlns:a16="http://schemas.microsoft.com/office/drawing/2014/main" id="{374CEDAE-823A-D942-B233-28B64856A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32772" name="Title 4">
            <a:extLst>
              <a:ext uri="{FF2B5EF4-FFF2-40B4-BE49-F238E27FC236}">
                <a16:creationId xmlns:a16="http://schemas.microsoft.com/office/drawing/2014/main" id="{2ADCC1D5-0533-A74F-A515-81B790FD6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 anchor="t"/>
          <a:lstStyle/>
          <a:p>
            <a:r>
              <a:rPr lang="it-IT" altLang="it-IT" sz="3600" b="1">
                <a:solidFill>
                  <a:srgbClr val="FF0000"/>
                </a:solidFill>
                <a:latin typeface="Arial Narrow" panose="020B0604020202020204" pitchFamily="34" charset="0"/>
              </a:rPr>
              <a:t>Andamento D</a:t>
            </a:r>
            <a:endParaRPr lang="it-IT" altLang="it-IT" sz="3600">
              <a:solidFill>
                <a:srgbClr val="FF0000"/>
              </a:solidFill>
            </a:endParaRPr>
          </a:p>
        </p:txBody>
      </p:sp>
      <p:sp>
        <p:nvSpPr>
          <p:cNvPr id="32773" name="TextBox 12">
            <a:extLst>
              <a:ext uri="{FF2B5EF4-FFF2-40B4-BE49-F238E27FC236}">
                <a16:creationId xmlns:a16="http://schemas.microsoft.com/office/drawing/2014/main" id="{C6BE2FAC-EFEB-FD45-9E5C-1D9095AA3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471" y="2959893"/>
            <a:ext cx="7239000" cy="1938338"/>
          </a:xfrm>
          <a:prstGeom prst="rect">
            <a:avLst/>
          </a:prstGeom>
          <a:solidFill>
            <a:schemeClr val="bg1"/>
          </a:solidFill>
          <a:ln w="38100">
            <a:solidFill>
              <a:srgbClr val="FFE50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Le due funzioni mostrano un andamento analogo:</a:t>
            </a:r>
          </a:p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se sostituisco a x numeri positivi sempre più grandi,  </a:t>
            </a:r>
          </a:p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trovo al posto di y numeri che oscillano periodicamente fra </a:t>
            </a:r>
            <a:r>
              <a:rPr lang="it-IT" altLang="it-IT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−</a:t>
            </a:r>
            <a:r>
              <a:rPr lang="it-IT" altLang="it-IT" b="1">
                <a:latin typeface="Arial Narrow" panose="020B0604020202020204" pitchFamily="34" charset="0"/>
              </a:rPr>
              <a:t>1 e 1, senza avvicinarsi a un numero, né diventare positivi sempre più grandi o negativi sempre più piccoli. </a:t>
            </a:r>
          </a:p>
        </p:txBody>
      </p:sp>
      <p:sp>
        <p:nvSpPr>
          <p:cNvPr id="32774" name="Rectangle 15">
            <a:extLst>
              <a:ext uri="{FF2B5EF4-FFF2-40B4-BE49-F238E27FC236}">
                <a16:creationId xmlns:a16="http://schemas.microsoft.com/office/drawing/2014/main" id="{A578134F-3D50-2345-B5B9-25EBE9A09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871" y="5229200"/>
            <a:ext cx="6934200" cy="892552"/>
          </a:xfrm>
          <a:prstGeom prst="rect">
            <a:avLst/>
          </a:prstGeom>
          <a:solidFill>
            <a:srgbClr val="FFFEE8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600" b="1" dirty="0">
                <a:solidFill>
                  <a:srgbClr val="0000FF"/>
                </a:solidFill>
                <a:latin typeface="Arial Narrow" panose="020B0604020202020204" pitchFamily="34" charset="0"/>
              </a:rPr>
              <a:t>In sintesi</a:t>
            </a:r>
          </a:p>
          <a:p>
            <a:pPr eaLnBrk="1" hangingPunct="1"/>
            <a:r>
              <a:rPr lang="it-IT" altLang="it-IT" sz="2600" b="1" dirty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Non esiste il limite di y per x che tende a più infinito.</a:t>
            </a:r>
          </a:p>
        </p:txBody>
      </p:sp>
      <p:pic>
        <p:nvPicPr>
          <p:cNvPr id="32775" name="Picture 16" descr="Schermata 2016-06-03 alle 16.01.24.png">
            <a:extLst>
              <a:ext uri="{FF2B5EF4-FFF2-40B4-BE49-F238E27FC236}">
                <a16:creationId xmlns:a16="http://schemas.microsoft.com/office/drawing/2014/main" id="{49BE1C33-68C4-EF41-AE6D-FED0D5F89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2847975" cy="16764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18" descr="Schermata 2016-06-03 alle 16.04.41.png">
            <a:extLst>
              <a:ext uri="{FF2B5EF4-FFF2-40B4-BE49-F238E27FC236}">
                <a16:creationId xmlns:a16="http://schemas.microsoft.com/office/drawing/2014/main" id="{43C842C9-7D01-CC4A-AD10-A21B5411E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"/>
          <a:stretch>
            <a:fillRect/>
          </a:stretch>
        </p:blipFill>
        <p:spPr bwMode="auto">
          <a:xfrm>
            <a:off x="4953000" y="762000"/>
            <a:ext cx="2943225" cy="166687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4FED282B-092E-8141-A6F1-FF4BD92B1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BC478B-33F4-264D-ACC3-609F7E27C97A}" type="slidenum">
              <a:rPr lang="it-IT" altLang="it-IT" sz="1400"/>
              <a:pPr eaLnBrk="1" hangingPunct="1"/>
              <a:t>17</a:t>
            </a:fld>
            <a:endParaRPr lang="it-IT" altLang="it-IT" sz="1400"/>
          </a:p>
        </p:txBody>
      </p:sp>
      <p:sp>
        <p:nvSpPr>
          <p:cNvPr id="33795" name="Footer Placeholder 5">
            <a:extLst>
              <a:ext uri="{FF2B5EF4-FFF2-40B4-BE49-F238E27FC236}">
                <a16:creationId xmlns:a16="http://schemas.microsoft.com/office/drawing/2014/main" id="{E02F6E13-BD21-314D-BDE2-3982B1B58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33796" name="Title 4">
            <a:extLst>
              <a:ext uri="{FF2B5EF4-FFF2-40B4-BE49-F238E27FC236}">
                <a16:creationId xmlns:a16="http://schemas.microsoft.com/office/drawing/2014/main" id="{8C753875-790C-1C4C-AC65-45BED5B32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304800"/>
            <a:ext cx="6324600" cy="685800"/>
          </a:xfrm>
        </p:spPr>
        <p:txBody>
          <a:bodyPr anchor="t"/>
          <a:lstStyle/>
          <a:p>
            <a:r>
              <a:rPr lang="it-IT" altLang="it-IT" sz="3600" b="1">
                <a:solidFill>
                  <a:srgbClr val="FF0000"/>
                </a:solidFill>
                <a:latin typeface="Arial Narrow" panose="020B0604020202020204" pitchFamily="34" charset="0"/>
              </a:rPr>
              <a:t>Andamento E</a:t>
            </a:r>
            <a:endParaRPr lang="it-IT" altLang="it-IT" sz="3600">
              <a:solidFill>
                <a:srgbClr val="FF0000"/>
              </a:solidFill>
            </a:endParaRPr>
          </a:p>
        </p:txBody>
      </p:sp>
      <p:sp>
        <p:nvSpPr>
          <p:cNvPr id="33797" name="TextBox 12">
            <a:extLst>
              <a:ext uri="{FF2B5EF4-FFF2-40B4-BE49-F238E27FC236}">
                <a16:creationId xmlns:a16="http://schemas.microsoft.com/office/drawing/2014/main" id="{09D797B0-820B-784A-99B0-E41A9A9EF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0"/>
            <a:ext cx="7772400" cy="1200150"/>
          </a:xfrm>
          <a:prstGeom prst="rect">
            <a:avLst/>
          </a:prstGeom>
          <a:solidFill>
            <a:schemeClr val="bg1"/>
          </a:solidFill>
          <a:ln w="38100">
            <a:solidFill>
              <a:srgbClr val="FFE50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Le due funzioni mostrano un andamento analogo: hanno come dominio D un intervallo limitato, perciò non posso sostituire numeri positivi sempre più grandi a x e ottenere y. </a:t>
            </a:r>
          </a:p>
        </p:txBody>
      </p:sp>
      <p:sp>
        <p:nvSpPr>
          <p:cNvPr id="33798" name="Rectangle 15">
            <a:extLst>
              <a:ext uri="{FF2B5EF4-FFF2-40B4-BE49-F238E27FC236}">
                <a16:creationId xmlns:a16="http://schemas.microsoft.com/office/drawing/2014/main" id="{8C1E4330-27A3-1646-8EDC-F1D2A7856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410200"/>
            <a:ext cx="8287072" cy="892552"/>
          </a:xfrm>
          <a:prstGeom prst="rect">
            <a:avLst/>
          </a:prstGeom>
          <a:solidFill>
            <a:srgbClr val="FFFEE8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600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 sintesi</a:t>
            </a:r>
          </a:p>
          <a:p>
            <a:pPr eaLnBrk="1" hangingPunct="1"/>
            <a:r>
              <a:rPr lang="it-IT" altLang="it-IT" sz="2600" b="1" dirty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Non posso calcolare il limite di y per x che tende a più infinito.</a:t>
            </a:r>
          </a:p>
        </p:txBody>
      </p:sp>
      <p:pic>
        <p:nvPicPr>
          <p:cNvPr id="33799" name="Picture 6" descr="Schermata 2016-06-03 alle 16.15.04.png">
            <a:extLst>
              <a:ext uri="{FF2B5EF4-FFF2-40B4-BE49-F238E27FC236}">
                <a16:creationId xmlns:a16="http://schemas.microsoft.com/office/drawing/2014/main" id="{140F89C8-2767-754E-9262-0B83DC44B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3195638" cy="238601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9" descr="Schermata 2016-06-03 alle 16.20.50.png">
            <a:extLst>
              <a:ext uri="{FF2B5EF4-FFF2-40B4-BE49-F238E27FC236}">
                <a16:creationId xmlns:a16="http://schemas.microsoft.com/office/drawing/2014/main" id="{B6AB0DA6-1A27-AA42-9975-FC93A40D5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2730500" cy="24257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6">
            <a:extLst>
              <a:ext uri="{FF2B5EF4-FFF2-40B4-BE49-F238E27FC236}">
                <a16:creationId xmlns:a16="http://schemas.microsoft.com/office/drawing/2014/main" id="{101205A3-4F16-F848-8794-AF835D26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207E14B-F77F-494D-B5E8-EE5C5B7A9C11}" type="slidenum">
              <a:rPr lang="it-IT" altLang="it-IT" sz="1400"/>
              <a:pPr eaLnBrk="1" hangingPunct="1"/>
              <a:t>18</a:t>
            </a:fld>
            <a:endParaRPr lang="it-IT" altLang="it-IT" sz="1400"/>
          </a:p>
        </p:txBody>
      </p:sp>
      <p:sp>
        <p:nvSpPr>
          <p:cNvPr id="34819" name="Footer Placeholder 6">
            <a:extLst>
              <a:ext uri="{FF2B5EF4-FFF2-40B4-BE49-F238E27FC236}">
                <a16:creationId xmlns:a16="http://schemas.microsoft.com/office/drawing/2014/main" id="{5F4CEA40-D23E-454C-B6E5-732BE3926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62700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Daniela Valenti, 2021</a:t>
            </a:r>
            <a:endParaRPr lang="it-IT" altLang="it-IT" sz="1400" dirty="0"/>
          </a:p>
        </p:txBody>
      </p:sp>
      <p:sp>
        <p:nvSpPr>
          <p:cNvPr id="34820" name="Rectangle 20">
            <a:extLst>
              <a:ext uri="{FF2B5EF4-FFF2-40B4-BE49-F238E27FC236}">
                <a16:creationId xmlns:a16="http://schemas.microsoft.com/office/drawing/2014/main" id="{D901F907-230B-B14A-A684-2BB299049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34821" name="Rectangle 2">
            <a:extLst>
              <a:ext uri="{FF2B5EF4-FFF2-40B4-BE49-F238E27FC236}">
                <a16:creationId xmlns:a16="http://schemas.microsoft.com/office/drawing/2014/main" id="{AC6EE14A-A4C5-9E46-BCB6-F5DBF4B9B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4000" b="1">
                <a:solidFill>
                  <a:srgbClr val="FF3300"/>
                </a:solidFill>
                <a:latin typeface="Arial Narrow" panose="020B0604020202020204" pitchFamily="34" charset="0"/>
              </a:rPr>
              <a:t>Attività</a:t>
            </a:r>
          </a:p>
        </p:txBody>
      </p:sp>
      <p:sp>
        <p:nvSpPr>
          <p:cNvPr id="34824" name="TextBox 6">
            <a:extLst>
              <a:ext uri="{FF2B5EF4-FFF2-40B4-BE49-F238E27FC236}">
                <a16:creationId xmlns:a16="http://schemas.microsoft.com/office/drawing/2014/main" id="{40A86E50-9EAF-4349-BB27-430994CD4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047" y="1844824"/>
            <a:ext cx="8001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 dirty="0"/>
              <a:t>Completa la scheda di lavoro per consolidare quello che hai imparato finora.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6">
            <a:extLst>
              <a:ext uri="{FF2B5EF4-FFF2-40B4-BE49-F238E27FC236}">
                <a16:creationId xmlns:a16="http://schemas.microsoft.com/office/drawing/2014/main" id="{D25FD851-4E63-9148-AF47-DAD2F0E6B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E38DAA-8A19-D94A-AF94-442ECFB65C8A}" type="slidenum">
              <a:rPr lang="it-IT" altLang="it-IT" sz="1400"/>
              <a:pPr eaLnBrk="1" hangingPunct="1"/>
              <a:t>19</a:t>
            </a:fld>
            <a:endParaRPr lang="it-IT" altLang="it-IT" sz="1400"/>
          </a:p>
        </p:txBody>
      </p:sp>
      <p:sp>
        <p:nvSpPr>
          <p:cNvPr id="35843" name="Footer Placeholder 6">
            <a:extLst>
              <a:ext uri="{FF2B5EF4-FFF2-40B4-BE49-F238E27FC236}">
                <a16:creationId xmlns:a16="http://schemas.microsoft.com/office/drawing/2014/main" id="{949BEE8A-2E3C-F948-B602-C4177A4AC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8520" y="6324600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Daniela Valenti, 2021</a:t>
            </a:r>
            <a:endParaRPr lang="it-IT" altLang="it-IT" sz="1400" dirty="0"/>
          </a:p>
        </p:txBody>
      </p:sp>
      <p:sp>
        <p:nvSpPr>
          <p:cNvPr id="35844" name="Rectangle 20">
            <a:extLst>
              <a:ext uri="{FF2B5EF4-FFF2-40B4-BE49-F238E27FC236}">
                <a16:creationId xmlns:a16="http://schemas.microsoft.com/office/drawing/2014/main" id="{07642D1E-ADA7-C743-9ED1-1BA2B1966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35845" name="Rectangle 2">
            <a:extLst>
              <a:ext uri="{FF2B5EF4-FFF2-40B4-BE49-F238E27FC236}">
                <a16:creationId xmlns:a16="http://schemas.microsoft.com/office/drawing/2014/main" id="{BEA2539E-AC7F-154D-AEFE-473CFAA3F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057400"/>
            <a:ext cx="632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4400" b="1" dirty="0">
                <a:solidFill>
                  <a:srgbClr val="FF3300"/>
                </a:solidFill>
                <a:latin typeface="Arial Narrow" panose="020B0604020202020204" pitchFamily="34" charset="0"/>
              </a:rPr>
              <a:t>Che cosa hai trovato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F884339B-A11C-7745-A957-E0308839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400800"/>
            <a:ext cx="304800" cy="3405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08ADE8-C10D-D44F-9874-8F0244C737EC}" type="slidenum">
              <a:rPr lang="it-IT" altLang="it-IT" sz="1400"/>
              <a:pPr eaLnBrk="1" hangingPunct="1"/>
              <a:t>2</a:t>
            </a:fld>
            <a:endParaRPr lang="it-IT" altLang="it-IT" sz="1400" dirty="0"/>
          </a:p>
        </p:txBody>
      </p:sp>
      <p:sp>
        <p:nvSpPr>
          <p:cNvPr id="18435" name="Footer Placeholder 5">
            <a:extLst>
              <a:ext uri="{FF2B5EF4-FFF2-40B4-BE49-F238E27FC236}">
                <a16:creationId xmlns:a16="http://schemas.microsoft.com/office/drawing/2014/main" id="{71160226-02A3-DB4E-9D10-9484D382C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59116"/>
            <a:ext cx="2219131" cy="2822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18436" name="Title 4">
            <a:extLst>
              <a:ext uri="{FF2B5EF4-FFF2-40B4-BE49-F238E27FC236}">
                <a16:creationId xmlns:a16="http://schemas.microsoft.com/office/drawing/2014/main" id="{D3E4AC32-3CA4-4741-9C21-ABFFB744F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34938"/>
            <a:ext cx="8229600" cy="6858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La crescita della popolazione mondiale</a:t>
            </a:r>
            <a:endParaRPr lang="it-IT" altLang="it-IT" sz="3600" dirty="0">
              <a:solidFill>
                <a:srgbClr val="FF0000"/>
              </a:solidFill>
            </a:endParaRPr>
          </a:p>
        </p:txBody>
      </p:sp>
      <p:sp>
        <p:nvSpPr>
          <p:cNvPr id="18437" name="Rectangle 9">
            <a:extLst>
              <a:ext uri="{FF2B5EF4-FFF2-40B4-BE49-F238E27FC236}">
                <a16:creationId xmlns:a16="http://schemas.microsoft.com/office/drawing/2014/main" id="{62653CF8-D01B-734D-A13E-B21F48A38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774700"/>
            <a:ext cx="838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La crescita della popolazione umana mondiale e il suo impatto sull’ambiente: discussioni e studi matematici dalla fine del 1700 ... fino ad oggi.  </a:t>
            </a:r>
            <a:endParaRPr lang="it-IT" altLang="it-IT" sz="2800" dirty="0"/>
          </a:p>
        </p:txBody>
      </p:sp>
      <p:pic>
        <p:nvPicPr>
          <p:cNvPr id="18439" name="Picture 10" descr="Limits to growth_2004_.jpg">
            <a:extLst>
              <a:ext uri="{FF2B5EF4-FFF2-40B4-BE49-F238E27FC236}">
                <a16:creationId xmlns:a16="http://schemas.microsoft.com/office/drawing/2014/main" id="{2C2478CB-79FF-0547-A066-F36E7CFD3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126" y="3763963"/>
            <a:ext cx="1641475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1" descr="Limits_Growth2_.jpg">
            <a:extLst>
              <a:ext uri="{FF2B5EF4-FFF2-40B4-BE49-F238E27FC236}">
                <a16:creationId xmlns:a16="http://schemas.microsoft.com/office/drawing/2014/main" id="{B7EA82D7-89CC-C14C-BF0B-0CAFFB308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7" y="3763963"/>
            <a:ext cx="1630363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Box 13">
            <a:extLst>
              <a:ext uri="{FF2B5EF4-FFF2-40B4-BE49-F238E27FC236}">
                <a16:creationId xmlns:a16="http://schemas.microsoft.com/office/drawing/2014/main" id="{131B2602-572F-5C4D-9845-641AB3C2F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738" y="6200775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b="1" dirty="0"/>
              <a:t>2011</a:t>
            </a:r>
          </a:p>
        </p:txBody>
      </p:sp>
      <p:sp>
        <p:nvSpPr>
          <p:cNvPr id="18442" name="TextBox 14">
            <a:extLst>
              <a:ext uri="{FF2B5EF4-FFF2-40B4-BE49-F238E27FC236}">
                <a16:creationId xmlns:a16="http://schemas.microsoft.com/office/drawing/2014/main" id="{D426326B-D667-4F4E-8164-430B48295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784" y="6200775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b="1" dirty="0"/>
              <a:t>2004</a:t>
            </a:r>
          </a:p>
        </p:txBody>
      </p:sp>
      <p:pic>
        <p:nvPicPr>
          <p:cNvPr id="18444" name="Picture 16" descr="libro_Malthus.jpg">
            <a:extLst>
              <a:ext uri="{FF2B5EF4-FFF2-40B4-BE49-F238E27FC236}">
                <a16:creationId xmlns:a16="http://schemas.microsoft.com/office/drawing/2014/main" id="{22545317-B31A-0749-8C57-02D951703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1981200" cy="3219450"/>
          </a:xfrm>
          <a:prstGeom prst="rect">
            <a:avLst/>
          </a:prstGeom>
          <a:noFill/>
          <a:ln w="25400">
            <a:solidFill>
              <a:srgbClr val="FFE5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5" name="TextBox 18">
            <a:extLst>
              <a:ext uri="{FF2B5EF4-FFF2-40B4-BE49-F238E27FC236}">
                <a16:creationId xmlns:a16="http://schemas.microsoft.com/office/drawing/2014/main" id="{6AA4FAE8-6678-EA40-815A-6F443A02B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410200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b="1" dirty="0"/>
              <a:t>1798</a:t>
            </a:r>
          </a:p>
        </p:txBody>
      </p:sp>
      <p:pic>
        <p:nvPicPr>
          <p:cNvPr id="18446" name="Picture 19" descr="Schermata 2016-05-31 alle 10.31.23.png">
            <a:extLst>
              <a:ext uri="{FF2B5EF4-FFF2-40B4-BE49-F238E27FC236}">
                <a16:creationId xmlns:a16="http://schemas.microsoft.com/office/drawing/2014/main" id="{4FC2F1ED-56AE-8049-BF06-80A3780FCD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9135" r="4167" b="32121"/>
          <a:stretch>
            <a:fillRect/>
          </a:stretch>
        </p:blipFill>
        <p:spPr bwMode="auto">
          <a:xfrm>
            <a:off x="2286000" y="2209800"/>
            <a:ext cx="3287713" cy="1400175"/>
          </a:xfrm>
          <a:prstGeom prst="rect">
            <a:avLst/>
          </a:prstGeom>
          <a:noFill/>
          <a:ln w="25400">
            <a:solidFill>
              <a:srgbClr val="FFE5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7" name="TextBox 20">
            <a:extLst>
              <a:ext uri="{FF2B5EF4-FFF2-40B4-BE49-F238E27FC236}">
                <a16:creationId xmlns:a16="http://schemas.microsoft.com/office/drawing/2014/main" id="{0F3326FA-06F1-C246-B9F2-877278901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51460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b="1" dirty="0"/>
              <a:t>...</a:t>
            </a:r>
          </a:p>
        </p:txBody>
      </p:sp>
      <p:sp>
        <p:nvSpPr>
          <p:cNvPr id="18448" name="TextBox 21">
            <a:extLst>
              <a:ext uri="{FF2B5EF4-FFF2-40B4-BE49-F238E27FC236}">
                <a16:creationId xmlns:a16="http://schemas.microsoft.com/office/drawing/2014/main" id="{81AEBCBE-0FDC-664E-86A9-D56B8DBBA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7432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800" b="1"/>
              <a:t>1838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E14A85B-14A5-ED43-88BD-4BDD4BAF4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3792248"/>
            <a:ext cx="1569601" cy="2352159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EAD9D51D-F742-9A4B-9A2E-E019A56EF70E}"/>
              </a:ext>
            </a:extLst>
          </p:cNvPr>
          <p:cNvSpPr/>
          <p:nvPr/>
        </p:nvSpPr>
        <p:spPr>
          <a:xfrm>
            <a:off x="7220117" y="6183868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it-IT" altLang="it-IT" b="1" dirty="0"/>
              <a:t>2019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6">
            <a:extLst>
              <a:ext uri="{FF2B5EF4-FFF2-40B4-BE49-F238E27FC236}">
                <a16:creationId xmlns:a16="http://schemas.microsoft.com/office/drawing/2014/main" id="{B0EEF84B-93DA-674F-9DEF-263982986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B2182E-260D-5944-9C18-92BE11058B0E}" type="slidenum">
              <a:rPr lang="it-IT" altLang="it-IT" sz="1400"/>
              <a:pPr eaLnBrk="1" hangingPunct="1"/>
              <a:t>20</a:t>
            </a:fld>
            <a:endParaRPr lang="it-IT" altLang="it-IT" sz="1400"/>
          </a:p>
        </p:txBody>
      </p:sp>
      <p:sp>
        <p:nvSpPr>
          <p:cNvPr id="36868" name="Footer Placeholder 6">
            <a:extLst>
              <a:ext uri="{FF2B5EF4-FFF2-40B4-BE49-F238E27FC236}">
                <a16:creationId xmlns:a16="http://schemas.microsoft.com/office/drawing/2014/main" id="{2B37EDA7-1512-5C41-8BA9-A8E0F97D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8100" y="6477000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Daniela Valenti, 2021</a:t>
            </a:r>
          </a:p>
        </p:txBody>
      </p:sp>
      <p:sp>
        <p:nvSpPr>
          <p:cNvPr id="36869" name="Rectangle 20">
            <a:extLst>
              <a:ext uri="{FF2B5EF4-FFF2-40B4-BE49-F238E27FC236}">
                <a16:creationId xmlns:a16="http://schemas.microsoft.com/office/drawing/2014/main" id="{3A1582D5-2170-8A49-9179-46DB59C59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id="{0DFAD4FC-7C43-F649-B091-68AAE27014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2209800"/>
          <a:ext cx="2667000" cy="328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6" name="Document" r:id="rId3" imgW="3479800" imgH="4292600" progId="Word.Document.12">
                  <p:link updateAutomatic="1"/>
                </p:oleObj>
              </mc:Choice>
              <mc:Fallback>
                <p:oleObj name="Document" r:id="rId3" imgW="3479800" imgH="4292600" progId="Word.Documen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09800"/>
                        <a:ext cx="2667000" cy="328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TextBox 6">
            <a:extLst>
              <a:ext uri="{FF2B5EF4-FFF2-40B4-BE49-F238E27FC236}">
                <a16:creationId xmlns:a16="http://schemas.microsoft.com/office/drawing/2014/main" id="{769013DC-D91E-E84A-9D34-DA034C7B7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828800"/>
            <a:ext cx="175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b="1"/>
              <a:t>Funzione 1</a:t>
            </a:r>
          </a:p>
        </p:txBody>
      </p:sp>
      <p:pic>
        <p:nvPicPr>
          <p:cNvPr id="36871" name="Picture 8" descr="Schermata 2016-06-03 alle 18.35.22.png">
            <a:extLst>
              <a:ext uri="{FF2B5EF4-FFF2-40B4-BE49-F238E27FC236}">
                <a16:creationId xmlns:a16="http://schemas.microsoft.com/office/drawing/2014/main" id="{34576D48-7CDA-6943-8FD1-AD6994F044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3000"/>
            <a:ext cx="17653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Box 10">
            <a:extLst>
              <a:ext uri="{FF2B5EF4-FFF2-40B4-BE49-F238E27FC236}">
                <a16:creationId xmlns:a16="http://schemas.microsoft.com/office/drawing/2014/main" id="{6D1E665C-0812-0E41-BA88-FAF13E92F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562600"/>
            <a:ext cx="2667000" cy="830263"/>
          </a:xfrm>
          <a:prstGeom prst="rect">
            <a:avLst/>
          </a:prstGeom>
          <a:solidFill>
            <a:srgbClr val="FEFF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b="1">
                <a:latin typeface="Arial Narrow" panose="020B0604020202020204" pitchFamily="34" charset="0"/>
              </a:rPr>
              <a:t>Asintoto orizzontale</a:t>
            </a:r>
          </a:p>
          <a:p>
            <a:pPr algn="ctr" eaLnBrk="1" hangingPunct="1"/>
            <a:r>
              <a:rPr lang="it-IT" altLang="it-IT" b="1">
                <a:latin typeface="Arial Narrow" panose="020B0604020202020204" pitchFamily="34" charset="0"/>
              </a:rPr>
              <a:t>d’equazione </a:t>
            </a:r>
            <a:r>
              <a:rPr lang="it-IT" altLang="it-IT" b="1" i="1">
                <a:latin typeface="Arial Narrow" panose="020B0604020202020204" pitchFamily="34" charset="0"/>
              </a:rPr>
              <a:t>y</a:t>
            </a:r>
            <a:r>
              <a:rPr lang="it-IT" altLang="it-IT" b="1">
                <a:latin typeface="Arial Narrow" panose="020B0604020202020204" pitchFamily="34" charset="0"/>
              </a:rPr>
              <a:t> = 1</a:t>
            </a:r>
          </a:p>
        </p:txBody>
      </p:sp>
      <p:sp>
        <p:nvSpPr>
          <p:cNvPr id="36873" name="Rectangle 11">
            <a:extLst>
              <a:ext uri="{FF2B5EF4-FFF2-40B4-BE49-F238E27FC236}">
                <a16:creationId xmlns:a16="http://schemas.microsoft.com/office/drawing/2014/main" id="{C51A43B2-FA33-1C48-B24E-E4D742C99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743200"/>
            <a:ext cx="4572000" cy="1816100"/>
          </a:xfrm>
          <a:prstGeom prst="rect">
            <a:avLst/>
          </a:prstGeom>
          <a:solidFill>
            <a:srgbClr val="FEFFE3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c. Se sostituisco a x numeri negativi sempre più piccoli,  le corrispondenti y sono numeri sempre più vicini a 1.</a:t>
            </a:r>
            <a:endParaRPr lang="it-IT" altLang="it-IT" sz="2800"/>
          </a:p>
        </p:txBody>
      </p:sp>
      <p:sp>
        <p:nvSpPr>
          <p:cNvPr id="36874" name="TextBox 12">
            <a:extLst>
              <a:ext uri="{FF2B5EF4-FFF2-40B4-BE49-F238E27FC236}">
                <a16:creationId xmlns:a16="http://schemas.microsoft.com/office/drawing/2014/main" id="{3C651B7B-6907-DF4F-99FE-33787EEAD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04800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>
                <a:solidFill>
                  <a:srgbClr val="FF0000"/>
                </a:solidFill>
              </a:rPr>
              <a:t>Quesiti 1, 2, 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6">
            <a:extLst>
              <a:ext uri="{FF2B5EF4-FFF2-40B4-BE49-F238E27FC236}">
                <a16:creationId xmlns:a16="http://schemas.microsoft.com/office/drawing/2014/main" id="{D3D0ECD8-6B8B-8347-BC97-EF1D5EB73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E33B954-D247-324E-A657-AD2D79F33EC2}" type="slidenum">
              <a:rPr lang="it-IT" altLang="it-IT" sz="1400"/>
              <a:pPr eaLnBrk="1" hangingPunct="1"/>
              <a:t>21</a:t>
            </a:fld>
            <a:endParaRPr lang="it-IT" altLang="it-IT" sz="1400"/>
          </a:p>
        </p:txBody>
      </p:sp>
      <p:sp>
        <p:nvSpPr>
          <p:cNvPr id="37891" name="Footer Placeholder 6">
            <a:extLst>
              <a:ext uri="{FF2B5EF4-FFF2-40B4-BE49-F238E27FC236}">
                <a16:creationId xmlns:a16="http://schemas.microsoft.com/office/drawing/2014/main" id="{E1D16E4F-2AE6-CF44-A60F-08A7D1DE8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57200" y="6477000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Daniela Valenti, 2021</a:t>
            </a:r>
          </a:p>
        </p:txBody>
      </p:sp>
      <p:sp>
        <p:nvSpPr>
          <p:cNvPr id="37892" name="Rectangle 20">
            <a:extLst>
              <a:ext uri="{FF2B5EF4-FFF2-40B4-BE49-F238E27FC236}">
                <a16:creationId xmlns:a16="http://schemas.microsoft.com/office/drawing/2014/main" id="{EF629AE1-CA39-8447-80EF-F5D00B660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37893" name="TextBox 6">
            <a:extLst>
              <a:ext uri="{FF2B5EF4-FFF2-40B4-BE49-F238E27FC236}">
                <a16:creationId xmlns:a16="http://schemas.microsoft.com/office/drawing/2014/main" id="{B2DAAFC8-36D9-164C-BD0B-EBFDFE52A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286000"/>
            <a:ext cx="175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b="1"/>
              <a:t>Funzione 2</a:t>
            </a:r>
          </a:p>
        </p:txBody>
      </p:sp>
      <p:sp>
        <p:nvSpPr>
          <p:cNvPr id="37894" name="Rectangle 11">
            <a:extLst>
              <a:ext uri="{FF2B5EF4-FFF2-40B4-BE49-F238E27FC236}">
                <a16:creationId xmlns:a16="http://schemas.microsoft.com/office/drawing/2014/main" id="{69D00250-784E-924A-85ED-C5A2E01C5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438400"/>
            <a:ext cx="4724400" cy="1816100"/>
          </a:xfrm>
          <a:prstGeom prst="rect">
            <a:avLst/>
          </a:prstGeom>
          <a:solidFill>
            <a:srgbClr val="FEFFE3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f. Non posso sostituire a x numeri negativi sempre più piccoli,  perché il dominio non comprende questi numeri.</a:t>
            </a:r>
            <a:endParaRPr lang="it-IT" altLang="it-IT" sz="2800"/>
          </a:p>
        </p:txBody>
      </p:sp>
      <p:sp>
        <p:nvSpPr>
          <p:cNvPr id="37895" name="TextBox 12">
            <a:extLst>
              <a:ext uri="{FF2B5EF4-FFF2-40B4-BE49-F238E27FC236}">
                <a16:creationId xmlns:a16="http://schemas.microsoft.com/office/drawing/2014/main" id="{B7B8C0A6-7D2B-5244-A44E-A8D097A69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04800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>
                <a:solidFill>
                  <a:srgbClr val="FF0000"/>
                </a:solidFill>
              </a:rPr>
              <a:t>Quesiti 1 e 2</a:t>
            </a:r>
          </a:p>
        </p:txBody>
      </p:sp>
      <p:pic>
        <p:nvPicPr>
          <p:cNvPr id="37896" name="Picture 14" descr="Schermata 2016-06-03 alle 18.52.16.png">
            <a:extLst>
              <a:ext uri="{FF2B5EF4-FFF2-40B4-BE49-F238E27FC236}">
                <a16:creationId xmlns:a16="http://schemas.microsoft.com/office/drawing/2014/main" id="{B2FB2F2B-34F0-EB4C-92AA-A636A8695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35814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9" descr="Schermata 2016-06-16 alle 18.51.00.png">
            <a:extLst>
              <a:ext uri="{FF2B5EF4-FFF2-40B4-BE49-F238E27FC236}">
                <a16:creationId xmlns:a16="http://schemas.microsoft.com/office/drawing/2014/main" id="{FBEA645A-DE73-984D-B9ED-EB2F04A6D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4368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6">
            <a:extLst>
              <a:ext uri="{FF2B5EF4-FFF2-40B4-BE49-F238E27FC236}">
                <a16:creationId xmlns:a16="http://schemas.microsoft.com/office/drawing/2014/main" id="{3971095C-952B-E345-9877-32E5E756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B2EA6C4-8E2F-7B44-9C23-0743B007B6BC}" type="slidenum">
              <a:rPr lang="it-IT" altLang="it-IT" sz="1400"/>
              <a:pPr eaLnBrk="1" hangingPunct="1"/>
              <a:t>22</a:t>
            </a:fld>
            <a:endParaRPr lang="it-IT" altLang="it-IT" sz="1400"/>
          </a:p>
        </p:txBody>
      </p:sp>
      <p:sp>
        <p:nvSpPr>
          <p:cNvPr id="38916" name="Footer Placeholder 6">
            <a:extLst>
              <a:ext uri="{FF2B5EF4-FFF2-40B4-BE49-F238E27FC236}">
                <a16:creationId xmlns:a16="http://schemas.microsoft.com/office/drawing/2014/main" id="{FDFFF0DE-F757-6441-A2F7-EC22E30F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57200" y="6477000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Daniela Valenti, 2021</a:t>
            </a:r>
          </a:p>
        </p:txBody>
      </p:sp>
      <p:sp>
        <p:nvSpPr>
          <p:cNvPr id="38917" name="Rectangle 20">
            <a:extLst>
              <a:ext uri="{FF2B5EF4-FFF2-40B4-BE49-F238E27FC236}">
                <a16:creationId xmlns:a16="http://schemas.microsoft.com/office/drawing/2014/main" id="{8359C690-B864-0E44-B67D-DB49D9A68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38918" name="TextBox 6">
            <a:extLst>
              <a:ext uri="{FF2B5EF4-FFF2-40B4-BE49-F238E27FC236}">
                <a16:creationId xmlns:a16="http://schemas.microsoft.com/office/drawing/2014/main" id="{1159D7B5-E56C-0A43-B39F-5E5FB9D75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286000"/>
            <a:ext cx="175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b="1"/>
              <a:t>Funzione 3</a:t>
            </a:r>
          </a:p>
        </p:txBody>
      </p:sp>
      <p:sp>
        <p:nvSpPr>
          <p:cNvPr id="38919" name="TextBox 12">
            <a:extLst>
              <a:ext uri="{FF2B5EF4-FFF2-40B4-BE49-F238E27FC236}">
                <a16:creationId xmlns:a16="http://schemas.microsoft.com/office/drawing/2014/main" id="{16FBD261-0BFD-704A-A8FA-B8C137D5C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04800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>
                <a:solidFill>
                  <a:srgbClr val="FF0000"/>
                </a:solidFill>
              </a:rPr>
              <a:t>Quesiti 1 e 2</a:t>
            </a:r>
          </a:p>
        </p:txBody>
      </p:sp>
      <p:graphicFrame>
        <p:nvGraphicFramePr>
          <p:cNvPr id="38914" name="Object 2">
            <a:extLst>
              <a:ext uri="{FF2B5EF4-FFF2-40B4-BE49-F238E27FC236}">
                <a16:creationId xmlns:a16="http://schemas.microsoft.com/office/drawing/2014/main" id="{015D7219-B0E2-6D4B-A2B6-926E9B77EE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2743200"/>
          <a:ext cx="2317750" cy="291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3" name="Document" r:id="rId3" imgW="3352800" imgH="4216400" progId="Word.Document.12">
                  <p:link updateAutomatic="1"/>
                </p:oleObj>
              </mc:Choice>
              <mc:Fallback>
                <p:oleObj name="Document" r:id="rId3" imgW="3352800" imgH="4216400" progId="Word.Documen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43200"/>
                        <a:ext cx="2317750" cy="291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0" name="Rectangle 10">
            <a:extLst>
              <a:ext uri="{FF2B5EF4-FFF2-40B4-BE49-F238E27FC236}">
                <a16:creationId xmlns:a16="http://schemas.microsoft.com/office/drawing/2014/main" id="{B21EE3BD-280B-CA4D-8C39-094E2F5A0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743200"/>
            <a:ext cx="4800600" cy="1816100"/>
          </a:xfrm>
          <a:prstGeom prst="rect">
            <a:avLst/>
          </a:prstGeom>
          <a:solidFill>
            <a:srgbClr val="FEFFE3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a. Se sostituisco a x numeri negativi sempre più piccoli,  le corrispondenti y sono numeri positivi sempre più grandi.</a:t>
            </a:r>
            <a:endParaRPr lang="it-IT" altLang="it-IT" sz="2800"/>
          </a:p>
        </p:txBody>
      </p:sp>
      <p:pic>
        <p:nvPicPr>
          <p:cNvPr id="38921" name="Picture 15" descr="Schermata 2016-06-03 alle 18.56.17.png">
            <a:extLst>
              <a:ext uri="{FF2B5EF4-FFF2-40B4-BE49-F238E27FC236}">
                <a16:creationId xmlns:a16="http://schemas.microsoft.com/office/drawing/2014/main" id="{6DCF5E08-E515-AB4F-8342-1AA003C1BE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71600"/>
            <a:ext cx="2070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6">
            <a:extLst>
              <a:ext uri="{FF2B5EF4-FFF2-40B4-BE49-F238E27FC236}">
                <a16:creationId xmlns:a16="http://schemas.microsoft.com/office/drawing/2014/main" id="{9789E922-8E11-2248-B2DC-778DDDD5F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597A07-8757-674F-99E1-D2AE732E97E3}" type="slidenum">
              <a:rPr lang="it-IT" altLang="it-IT" sz="1400"/>
              <a:pPr eaLnBrk="1" hangingPunct="1"/>
              <a:t>23</a:t>
            </a:fld>
            <a:endParaRPr lang="it-IT" altLang="it-IT" sz="1400"/>
          </a:p>
        </p:txBody>
      </p:sp>
      <p:sp>
        <p:nvSpPr>
          <p:cNvPr id="39940" name="Footer Placeholder 6">
            <a:extLst>
              <a:ext uri="{FF2B5EF4-FFF2-40B4-BE49-F238E27FC236}">
                <a16:creationId xmlns:a16="http://schemas.microsoft.com/office/drawing/2014/main" id="{0DFB8949-BE38-2645-86A9-C669DB641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57200" y="6477000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Daniela Valenti, 2021</a:t>
            </a:r>
          </a:p>
        </p:txBody>
      </p:sp>
      <p:sp>
        <p:nvSpPr>
          <p:cNvPr id="39941" name="Rectangle 20">
            <a:extLst>
              <a:ext uri="{FF2B5EF4-FFF2-40B4-BE49-F238E27FC236}">
                <a16:creationId xmlns:a16="http://schemas.microsoft.com/office/drawing/2014/main" id="{99154442-519C-214C-A961-2E7E84C08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39942" name="TextBox 6">
            <a:extLst>
              <a:ext uri="{FF2B5EF4-FFF2-40B4-BE49-F238E27FC236}">
                <a16:creationId xmlns:a16="http://schemas.microsoft.com/office/drawing/2014/main" id="{C678B95F-25FA-DE47-AAF8-5B4DFEC62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209800"/>
            <a:ext cx="175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b="1"/>
              <a:t>Funzione 4</a:t>
            </a:r>
          </a:p>
        </p:txBody>
      </p:sp>
      <p:sp>
        <p:nvSpPr>
          <p:cNvPr id="39943" name="TextBox 12">
            <a:extLst>
              <a:ext uri="{FF2B5EF4-FFF2-40B4-BE49-F238E27FC236}">
                <a16:creationId xmlns:a16="http://schemas.microsoft.com/office/drawing/2014/main" id="{4054C4D7-EADA-8741-9EDD-CBE86F720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04800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>
                <a:solidFill>
                  <a:srgbClr val="FF0000"/>
                </a:solidFill>
              </a:rPr>
              <a:t>Quesiti 1 e 2</a:t>
            </a:r>
          </a:p>
        </p:txBody>
      </p:sp>
      <p:sp>
        <p:nvSpPr>
          <p:cNvPr id="39944" name="Rectangle 10">
            <a:extLst>
              <a:ext uri="{FF2B5EF4-FFF2-40B4-BE49-F238E27FC236}">
                <a16:creationId xmlns:a16="http://schemas.microsoft.com/office/drawing/2014/main" id="{7756DE5F-3A8C-E94A-9DD7-CDD5C6BD5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743200"/>
            <a:ext cx="4953000" cy="1816100"/>
          </a:xfrm>
          <a:prstGeom prst="rect">
            <a:avLst/>
          </a:prstGeom>
          <a:solidFill>
            <a:srgbClr val="FEFFE3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b. Se sostituisco a x numeri negativi sempre più piccoli, trovo le y che sono sono numeri negativi sempre più piccoli.</a:t>
            </a:r>
            <a:endParaRPr lang="it-IT" altLang="it-IT" sz="2800" dirty="0"/>
          </a:p>
        </p:txBody>
      </p:sp>
      <p:graphicFrame>
        <p:nvGraphicFramePr>
          <p:cNvPr id="39938" name="Object 2">
            <a:extLst>
              <a:ext uri="{FF2B5EF4-FFF2-40B4-BE49-F238E27FC236}">
                <a16:creationId xmlns:a16="http://schemas.microsoft.com/office/drawing/2014/main" id="{B689270A-D39D-6F41-A3B6-F702727408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2667000"/>
          <a:ext cx="2328863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7" name="Document" r:id="rId3" imgW="3378200" imgH="4089400" progId="Word.Document.12">
                  <p:link updateAutomatic="1"/>
                </p:oleObj>
              </mc:Choice>
              <mc:Fallback>
                <p:oleObj name="Document" r:id="rId3" imgW="3378200" imgH="4089400" progId="Word.Documen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667000"/>
                        <a:ext cx="2328863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45" name="Picture 11" descr="Schermata 2016-06-03 alle 18.59.36.png">
            <a:extLst>
              <a:ext uri="{FF2B5EF4-FFF2-40B4-BE49-F238E27FC236}">
                <a16:creationId xmlns:a16="http://schemas.microsoft.com/office/drawing/2014/main" id="{40386895-74DF-CE48-B559-A728788885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1600"/>
            <a:ext cx="2146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6">
            <a:extLst>
              <a:ext uri="{FF2B5EF4-FFF2-40B4-BE49-F238E27FC236}">
                <a16:creationId xmlns:a16="http://schemas.microsoft.com/office/drawing/2014/main" id="{5E058BE3-166F-F740-98C3-771DDE980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43E227-1E0A-1542-91BE-145184A35318}" type="slidenum">
              <a:rPr lang="it-IT" altLang="it-IT" sz="1400"/>
              <a:pPr eaLnBrk="1" hangingPunct="1"/>
              <a:t>24</a:t>
            </a:fld>
            <a:endParaRPr lang="it-IT" altLang="it-IT" sz="1400"/>
          </a:p>
        </p:txBody>
      </p:sp>
      <p:sp>
        <p:nvSpPr>
          <p:cNvPr id="40964" name="Footer Placeholder 6">
            <a:extLst>
              <a:ext uri="{FF2B5EF4-FFF2-40B4-BE49-F238E27FC236}">
                <a16:creationId xmlns:a16="http://schemas.microsoft.com/office/drawing/2014/main" id="{CC65433D-013B-674B-9547-F0283AD6B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57200" y="6477000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Daniela Valenti, 2021</a:t>
            </a:r>
          </a:p>
        </p:txBody>
      </p:sp>
      <p:sp>
        <p:nvSpPr>
          <p:cNvPr id="40965" name="Rectangle 20">
            <a:extLst>
              <a:ext uri="{FF2B5EF4-FFF2-40B4-BE49-F238E27FC236}">
                <a16:creationId xmlns:a16="http://schemas.microsoft.com/office/drawing/2014/main" id="{A5F1EF17-5C7B-AC4B-A4EE-755133ECF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40966" name="TextBox 6">
            <a:extLst>
              <a:ext uri="{FF2B5EF4-FFF2-40B4-BE49-F238E27FC236}">
                <a16:creationId xmlns:a16="http://schemas.microsoft.com/office/drawing/2014/main" id="{FA034C0D-00B0-ED41-8F46-0DEDFEA6E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438400"/>
            <a:ext cx="175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b="1"/>
              <a:t>Funzione 5</a:t>
            </a:r>
          </a:p>
        </p:txBody>
      </p:sp>
      <p:sp>
        <p:nvSpPr>
          <p:cNvPr id="40967" name="TextBox 12">
            <a:extLst>
              <a:ext uri="{FF2B5EF4-FFF2-40B4-BE49-F238E27FC236}">
                <a16:creationId xmlns:a16="http://schemas.microsoft.com/office/drawing/2014/main" id="{5E2141AD-05D9-874C-999D-05A7AB588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04800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>
                <a:solidFill>
                  <a:srgbClr val="FF0000"/>
                </a:solidFill>
              </a:rPr>
              <a:t>Quesiti 1, 2, 3</a:t>
            </a:r>
          </a:p>
        </p:txBody>
      </p:sp>
      <p:graphicFrame>
        <p:nvGraphicFramePr>
          <p:cNvPr id="40962" name="Object 2">
            <a:extLst>
              <a:ext uri="{FF2B5EF4-FFF2-40B4-BE49-F238E27FC236}">
                <a16:creationId xmlns:a16="http://schemas.microsoft.com/office/drawing/2014/main" id="{AF47EF06-528C-D040-B93F-E27A02A36C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2819400"/>
          <a:ext cx="293687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2" name="Document" r:id="rId3" imgW="4216400" imgH="2844800" progId="Word.Document.12">
                  <p:link updateAutomatic="1"/>
                </p:oleObj>
              </mc:Choice>
              <mc:Fallback>
                <p:oleObj name="Document" r:id="rId3" imgW="4216400" imgH="2844800" progId="Word.Documen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819400"/>
                        <a:ext cx="2936875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8" name="Rectangle 13">
            <a:extLst>
              <a:ext uri="{FF2B5EF4-FFF2-40B4-BE49-F238E27FC236}">
                <a16:creationId xmlns:a16="http://schemas.microsoft.com/office/drawing/2014/main" id="{C679B2B2-0BEF-2640-97D4-1D042F8D4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743200"/>
            <a:ext cx="4495800" cy="1816100"/>
          </a:xfrm>
          <a:prstGeom prst="rect">
            <a:avLst/>
          </a:prstGeom>
          <a:solidFill>
            <a:srgbClr val="FEFFE3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d. Se sostituisco a x numeri negativi sempre più piccoli,  le corrispondenti y sono numeri sempre più vicini a 0.</a:t>
            </a:r>
            <a:endParaRPr lang="it-IT" altLang="it-IT" sz="2800"/>
          </a:p>
        </p:txBody>
      </p:sp>
      <p:pic>
        <p:nvPicPr>
          <p:cNvPr id="40969" name="Picture 14" descr="Schermata 2016-06-03 alle 19.01.59.png">
            <a:extLst>
              <a:ext uri="{FF2B5EF4-FFF2-40B4-BE49-F238E27FC236}">
                <a16:creationId xmlns:a16="http://schemas.microsoft.com/office/drawing/2014/main" id="{60B09C21-CAF5-3143-B90C-C3F9E5C84D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47800"/>
            <a:ext cx="2057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TextBox 15">
            <a:extLst>
              <a:ext uri="{FF2B5EF4-FFF2-40B4-BE49-F238E27FC236}">
                <a16:creationId xmlns:a16="http://schemas.microsoft.com/office/drawing/2014/main" id="{9CA3B3CF-C7F7-5B4B-86A5-05BC8EE84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800600"/>
            <a:ext cx="2667000" cy="830263"/>
          </a:xfrm>
          <a:prstGeom prst="rect">
            <a:avLst/>
          </a:prstGeom>
          <a:solidFill>
            <a:srgbClr val="FEFF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b="1">
                <a:latin typeface="Arial Narrow" panose="020B0604020202020204" pitchFamily="34" charset="0"/>
              </a:rPr>
              <a:t>Asintoto orizzontale</a:t>
            </a:r>
          </a:p>
          <a:p>
            <a:pPr algn="ctr" eaLnBrk="1" hangingPunct="1"/>
            <a:r>
              <a:rPr lang="it-IT" altLang="it-IT" b="1">
                <a:latin typeface="Arial Narrow" panose="020B0604020202020204" pitchFamily="34" charset="0"/>
              </a:rPr>
              <a:t>d’equazione </a:t>
            </a:r>
            <a:r>
              <a:rPr lang="it-IT" altLang="it-IT" b="1" i="1">
                <a:latin typeface="Arial Narrow" panose="020B0604020202020204" pitchFamily="34" charset="0"/>
              </a:rPr>
              <a:t>y</a:t>
            </a:r>
            <a:r>
              <a:rPr lang="it-IT" altLang="it-IT" b="1">
                <a:latin typeface="Arial Narrow" panose="020B0604020202020204" pitchFamily="34" charset="0"/>
              </a:rPr>
              <a:t> = 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6">
            <a:extLst>
              <a:ext uri="{FF2B5EF4-FFF2-40B4-BE49-F238E27FC236}">
                <a16:creationId xmlns:a16="http://schemas.microsoft.com/office/drawing/2014/main" id="{0B8BCE15-3A52-4E44-AF89-6A726AF5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5892E7-5056-E748-A641-7CCF01232131}" type="slidenum">
              <a:rPr lang="it-IT" altLang="it-IT" sz="1400"/>
              <a:pPr eaLnBrk="1" hangingPunct="1"/>
              <a:t>25</a:t>
            </a:fld>
            <a:endParaRPr lang="it-IT" altLang="it-IT" sz="1400"/>
          </a:p>
        </p:txBody>
      </p:sp>
      <p:sp>
        <p:nvSpPr>
          <p:cNvPr id="41988" name="Footer Placeholder 6">
            <a:extLst>
              <a:ext uri="{FF2B5EF4-FFF2-40B4-BE49-F238E27FC236}">
                <a16:creationId xmlns:a16="http://schemas.microsoft.com/office/drawing/2014/main" id="{5F191A09-B206-8043-87ED-24FEAFFB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28014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Daniela Valenti, 2021</a:t>
            </a:r>
            <a:endParaRPr lang="it-IT" altLang="it-IT" sz="1400" dirty="0"/>
          </a:p>
        </p:txBody>
      </p:sp>
      <p:sp>
        <p:nvSpPr>
          <p:cNvPr id="41989" name="Rectangle 20">
            <a:extLst>
              <a:ext uri="{FF2B5EF4-FFF2-40B4-BE49-F238E27FC236}">
                <a16:creationId xmlns:a16="http://schemas.microsoft.com/office/drawing/2014/main" id="{D26AEF4C-2177-4046-A501-C3F1E9718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41990" name="TextBox 6">
            <a:extLst>
              <a:ext uri="{FF2B5EF4-FFF2-40B4-BE49-F238E27FC236}">
                <a16:creationId xmlns:a16="http://schemas.microsoft.com/office/drawing/2014/main" id="{52A31053-02FB-BF41-957B-CC719F997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514600"/>
            <a:ext cx="175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b="1"/>
              <a:t>Funzione 6</a:t>
            </a:r>
          </a:p>
        </p:txBody>
      </p:sp>
      <p:sp>
        <p:nvSpPr>
          <p:cNvPr id="41991" name="TextBox 12">
            <a:extLst>
              <a:ext uri="{FF2B5EF4-FFF2-40B4-BE49-F238E27FC236}">
                <a16:creationId xmlns:a16="http://schemas.microsoft.com/office/drawing/2014/main" id="{A9048FB1-7C99-DE40-A934-FDF2CB10A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04800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>
                <a:solidFill>
                  <a:srgbClr val="FF0000"/>
                </a:solidFill>
              </a:rPr>
              <a:t>Quesiti 1, 2</a:t>
            </a:r>
          </a:p>
        </p:txBody>
      </p:sp>
      <p:sp>
        <p:nvSpPr>
          <p:cNvPr id="41992" name="Rectangle 13">
            <a:extLst>
              <a:ext uri="{FF2B5EF4-FFF2-40B4-BE49-F238E27FC236}">
                <a16:creationId xmlns:a16="http://schemas.microsoft.com/office/drawing/2014/main" id="{C4F076E3-9B19-C44A-B2C9-96140181D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971800"/>
            <a:ext cx="4876800" cy="1354138"/>
          </a:xfrm>
          <a:prstGeom prst="rect">
            <a:avLst/>
          </a:prstGeom>
          <a:solidFill>
            <a:srgbClr val="FEFFE3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e. </a:t>
            </a:r>
            <a:r>
              <a:rPr lang="it-IT" altLang="it-IT" sz="2700" b="1" dirty="0">
                <a:latin typeface="Arial Narrow" panose="020B0604020202020204" pitchFamily="34" charset="0"/>
              </a:rPr>
              <a:t>Se sostituisco a x numeri negativi sempre più piccoli,  trovo le y che oscillano fra -1 e 1.</a:t>
            </a:r>
            <a:endParaRPr lang="it-IT" altLang="it-IT" sz="2700" dirty="0"/>
          </a:p>
        </p:txBody>
      </p:sp>
      <p:graphicFrame>
        <p:nvGraphicFramePr>
          <p:cNvPr id="41986" name="Object 2">
            <a:extLst>
              <a:ext uri="{FF2B5EF4-FFF2-40B4-BE49-F238E27FC236}">
                <a16:creationId xmlns:a16="http://schemas.microsoft.com/office/drawing/2014/main" id="{DBCCB3E0-C8B5-2246-BADB-69FEC1CB3F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971800"/>
          <a:ext cx="367665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5" name="Document" r:id="rId3" imgW="3860800" imgH="1600200" progId="Word.Document.12">
                  <p:link updateAutomatic="1"/>
                </p:oleObj>
              </mc:Choice>
              <mc:Fallback>
                <p:oleObj name="Document" r:id="rId3" imgW="3860800" imgH="1600200" progId="Word.Documen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971800"/>
                        <a:ext cx="367665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93" name="Picture 9" descr="Schermata 2016-06-16 alle 18.52.23.png">
            <a:extLst>
              <a:ext uri="{FF2B5EF4-FFF2-40B4-BE49-F238E27FC236}">
                <a16:creationId xmlns:a16="http://schemas.microsoft.com/office/drawing/2014/main" id="{FF7897A9-1516-3449-B336-000207B2C7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2743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6">
            <a:extLst>
              <a:ext uri="{FF2B5EF4-FFF2-40B4-BE49-F238E27FC236}">
                <a16:creationId xmlns:a16="http://schemas.microsoft.com/office/drawing/2014/main" id="{96E0923F-05C5-1F4B-A8AE-C8A69FF0A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022DD3-0DC1-BE46-8174-9F5020F64238}" type="slidenum">
              <a:rPr lang="it-IT" altLang="it-IT" sz="1400"/>
              <a:pPr eaLnBrk="1" hangingPunct="1"/>
              <a:t>26</a:t>
            </a:fld>
            <a:endParaRPr lang="it-IT" altLang="it-IT" sz="1400"/>
          </a:p>
        </p:txBody>
      </p:sp>
      <p:sp>
        <p:nvSpPr>
          <p:cNvPr id="43011" name="Footer Placeholder 6">
            <a:extLst>
              <a:ext uri="{FF2B5EF4-FFF2-40B4-BE49-F238E27FC236}">
                <a16:creationId xmlns:a16="http://schemas.microsoft.com/office/drawing/2014/main" id="{08EE9DAB-6A69-8245-A433-B0EBAB6F2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0957" y="6362700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Daniela Valenti, 2021</a:t>
            </a:r>
            <a:endParaRPr lang="it-IT" altLang="it-IT" sz="1400" dirty="0"/>
          </a:p>
        </p:txBody>
      </p:sp>
      <p:sp>
        <p:nvSpPr>
          <p:cNvPr id="43012" name="Rectangle 20">
            <a:extLst>
              <a:ext uri="{FF2B5EF4-FFF2-40B4-BE49-F238E27FC236}">
                <a16:creationId xmlns:a16="http://schemas.microsoft.com/office/drawing/2014/main" id="{E5E2095C-AEE1-D645-82B7-8683E2C1B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36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43013" name="TextBox 12">
            <a:extLst>
              <a:ext uri="{FF2B5EF4-FFF2-40B4-BE49-F238E27FC236}">
                <a16:creationId xmlns:a16="http://schemas.microsoft.com/office/drawing/2014/main" id="{E407C366-1ACA-1048-8DEB-4F49C5F64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52400"/>
            <a:ext cx="472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>
                <a:solidFill>
                  <a:srgbClr val="FF0000"/>
                </a:solidFill>
              </a:rPr>
              <a:t>Simboli per l’infinito</a:t>
            </a:r>
          </a:p>
        </p:txBody>
      </p:sp>
      <p:sp>
        <p:nvSpPr>
          <p:cNvPr id="43014" name="TextBox 5">
            <a:extLst>
              <a:ext uri="{FF2B5EF4-FFF2-40B4-BE49-F238E27FC236}">
                <a16:creationId xmlns:a16="http://schemas.microsoft.com/office/drawing/2014/main" id="{AC26AEAE-6AE8-F447-9C23-113560E7A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820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Molte funzioni si comportano in modo analogo per x che tende a +</a:t>
            </a:r>
            <a:r>
              <a:rPr lang="it-IT" altLang="it-IT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∞</a:t>
            </a:r>
            <a:r>
              <a:rPr lang="it-IT" altLang="it-IT" b="1">
                <a:latin typeface="Arial Narrow" panose="020B0604020202020204" pitchFamily="34" charset="0"/>
              </a:rPr>
              <a:t> e per x che tende a </a:t>
            </a:r>
            <a:r>
              <a:rPr lang="it-IT" altLang="it-IT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−∞</a:t>
            </a:r>
            <a:r>
              <a:rPr lang="it-IT" altLang="it-IT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it-IT" altLang="it-IT" b="1">
                <a:latin typeface="Arial Narrow" panose="020B0604020202020204" pitchFamily="34" charset="0"/>
                <a:ea typeface="ＭＳ ゴシック" panose="020B0609070205080204" pitchFamily="49" charset="-128"/>
              </a:rPr>
              <a:t>Ecco i simboli per descrivere queste situazioni illustrati attraverso esempi.</a:t>
            </a:r>
            <a:r>
              <a:rPr lang="it-IT" altLang="it-IT">
                <a:latin typeface="Arial Narrow" panose="020B0604020202020204" pitchFamily="34" charset="0"/>
              </a:rPr>
              <a:t> </a:t>
            </a:r>
          </a:p>
        </p:txBody>
      </p:sp>
      <p:pic>
        <p:nvPicPr>
          <p:cNvPr id="43015" name="Picture 6" descr="Schermata 2016-06-04 alle 10.50.46.png">
            <a:extLst>
              <a:ext uri="{FF2B5EF4-FFF2-40B4-BE49-F238E27FC236}">
                <a16:creationId xmlns:a16="http://schemas.microsoft.com/office/drawing/2014/main" id="{EF3B1010-F963-F843-998A-4F751795F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16150"/>
            <a:ext cx="43942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334C96A9-C04D-A940-977C-062AB6E25DB1}"/>
              </a:ext>
            </a:extLst>
          </p:cNvPr>
          <p:cNvGrpSpPr/>
          <p:nvPr/>
        </p:nvGrpSpPr>
        <p:grpSpPr>
          <a:xfrm>
            <a:off x="4876800" y="2514600"/>
            <a:ext cx="3886200" cy="2209800"/>
            <a:chOff x="4876800" y="2514600"/>
            <a:chExt cx="3886200" cy="2209800"/>
          </a:xfrm>
        </p:grpSpPr>
        <p:pic>
          <p:nvPicPr>
            <p:cNvPr id="43016" name="Picture 7" descr="Schermata 2016-06-04 alle 10.54.07.png">
              <a:extLst>
                <a:ext uri="{FF2B5EF4-FFF2-40B4-BE49-F238E27FC236}">
                  <a16:creationId xmlns:a16="http://schemas.microsoft.com/office/drawing/2014/main" id="{F3FA47C1-B303-7C40-A9C1-1E05C401A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514600"/>
              <a:ext cx="3886200" cy="1252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7" name="Picture 8" descr="Schermata 2016-06-04 alle 10.56.10.png">
              <a:extLst>
                <a:ext uri="{FF2B5EF4-FFF2-40B4-BE49-F238E27FC236}">
                  <a16:creationId xmlns:a16="http://schemas.microsoft.com/office/drawing/2014/main" id="{3875598A-3E37-C048-8D19-6CCFFC0AF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4038600"/>
              <a:ext cx="1341438" cy="6858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2E53F83-265E-C146-8C3E-EBD282EF92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V="1">
              <a:off x="7422357" y="3626643"/>
              <a:ext cx="457200" cy="36671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3019" name="TextBox 11">
            <a:extLst>
              <a:ext uri="{FF2B5EF4-FFF2-40B4-BE49-F238E27FC236}">
                <a16:creationId xmlns:a16="http://schemas.microsoft.com/office/drawing/2014/main" id="{609B1748-EEDF-D54D-9071-8DC0B085F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b="1">
                <a:latin typeface="Arial Narrow" panose="020B0604020202020204" pitchFamily="34" charset="0"/>
              </a:rPr>
              <a:t>In alcuni testi si trova anche</a:t>
            </a:r>
          </a:p>
        </p:txBody>
      </p:sp>
      <p:pic>
        <p:nvPicPr>
          <p:cNvPr id="43020" name="Picture 13" descr="Schermata 2016-06-04 alle 11.01.12.png">
            <a:extLst>
              <a:ext uri="{FF2B5EF4-FFF2-40B4-BE49-F238E27FC236}">
                <a16:creationId xmlns:a16="http://schemas.microsoft.com/office/drawing/2014/main" id="{062251B8-C6BF-BC4A-91CC-E75FE8A405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0200"/>
            <a:ext cx="28463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>
            <a:extLst>
              <a:ext uri="{FF2B5EF4-FFF2-40B4-BE49-F238E27FC236}">
                <a16:creationId xmlns:a16="http://schemas.microsoft.com/office/drawing/2014/main" id="{7ADC17A3-9277-7443-8DDA-83E1419D5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42F159-49E6-2641-81A8-F6282FE10C77}" type="slidenum">
              <a:rPr lang="it-IT" altLang="it-IT" sz="1400"/>
              <a:pPr eaLnBrk="1" hangingPunct="1"/>
              <a:t>27</a:t>
            </a:fld>
            <a:endParaRPr lang="it-IT" altLang="it-IT" sz="1400"/>
          </a:p>
        </p:txBody>
      </p:sp>
      <p:sp>
        <p:nvSpPr>
          <p:cNvPr id="44035" name="Footer Placeholder 6">
            <a:extLst>
              <a:ext uri="{FF2B5EF4-FFF2-40B4-BE49-F238E27FC236}">
                <a16:creationId xmlns:a16="http://schemas.microsoft.com/office/drawing/2014/main" id="{0A22B825-E1F2-B74E-8B9A-4A9BB80E3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7445" y="6477000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Daniela Valenti, 2021</a:t>
            </a:r>
            <a:endParaRPr lang="it-IT" altLang="it-IT" sz="1400" dirty="0"/>
          </a:p>
        </p:txBody>
      </p:sp>
      <p:sp>
        <p:nvSpPr>
          <p:cNvPr id="44036" name="Rectangle 20">
            <a:extLst>
              <a:ext uri="{FF2B5EF4-FFF2-40B4-BE49-F238E27FC236}">
                <a16:creationId xmlns:a16="http://schemas.microsoft.com/office/drawing/2014/main" id="{A2E35F74-9590-F246-B416-F17CBA8E2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36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44037" name="TextBox 12">
            <a:extLst>
              <a:ext uri="{FF2B5EF4-FFF2-40B4-BE49-F238E27FC236}">
                <a16:creationId xmlns:a16="http://schemas.microsoft.com/office/drawing/2014/main" id="{AA61A943-D3CC-4640-8AF9-ACAD54F1A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52400"/>
            <a:ext cx="472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>
                <a:solidFill>
                  <a:srgbClr val="FF0000"/>
                </a:solidFill>
              </a:rPr>
              <a:t>Simboli per l’infinito</a:t>
            </a:r>
          </a:p>
        </p:txBody>
      </p:sp>
      <p:sp>
        <p:nvSpPr>
          <p:cNvPr id="44038" name="TextBox 5">
            <a:extLst>
              <a:ext uri="{FF2B5EF4-FFF2-40B4-BE49-F238E27FC236}">
                <a16:creationId xmlns:a16="http://schemas.microsoft.com/office/drawing/2014/main" id="{B7529BBC-E252-9E48-A9D5-D11F2B316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382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Altri </a:t>
            </a:r>
            <a:r>
              <a:rPr lang="it-IT" altLang="it-IT" b="1">
                <a:latin typeface="Arial Narrow" panose="020B0604020202020204" pitchFamily="34" charset="0"/>
                <a:ea typeface="ＭＳ ゴシック" panose="020B0609070205080204" pitchFamily="49" charset="-128"/>
              </a:rPr>
              <a:t>esempi.</a:t>
            </a:r>
            <a:r>
              <a:rPr lang="it-IT" altLang="it-IT">
                <a:latin typeface="Arial Narrow" panose="020B0604020202020204" pitchFamily="34" charset="0"/>
              </a:rPr>
              <a:t> </a:t>
            </a:r>
          </a:p>
        </p:txBody>
      </p:sp>
      <p:pic>
        <p:nvPicPr>
          <p:cNvPr id="44039" name="Picture 12" descr="Schermata 2016-06-04 alle 17.12.50.png">
            <a:extLst>
              <a:ext uri="{FF2B5EF4-FFF2-40B4-BE49-F238E27FC236}">
                <a16:creationId xmlns:a16="http://schemas.microsoft.com/office/drawing/2014/main" id="{C01025C0-C365-584B-AE1E-D7EE9B5EE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3505200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14" descr="Schermata 2016-06-04 alle 17.14.06.png">
            <a:extLst>
              <a:ext uri="{FF2B5EF4-FFF2-40B4-BE49-F238E27FC236}">
                <a16:creationId xmlns:a16="http://schemas.microsoft.com/office/drawing/2014/main" id="{E22D62ED-DC6E-C040-B661-7F8CD0408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539850"/>
            <a:ext cx="35814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15" descr="Schermata 2016-06-04 alle 17.19.37.png">
            <a:extLst>
              <a:ext uri="{FF2B5EF4-FFF2-40B4-BE49-F238E27FC236}">
                <a16:creationId xmlns:a16="http://schemas.microsoft.com/office/drawing/2014/main" id="{FD225680-A905-3E42-B945-A3B84D96B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6"/>
          <a:stretch>
            <a:fillRect/>
          </a:stretch>
        </p:blipFill>
        <p:spPr bwMode="auto">
          <a:xfrm>
            <a:off x="4419600" y="1371600"/>
            <a:ext cx="3589338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6" descr="Schermata 2016-06-04 alle 17.20.52.png">
            <a:extLst>
              <a:ext uri="{FF2B5EF4-FFF2-40B4-BE49-F238E27FC236}">
                <a16:creationId xmlns:a16="http://schemas.microsoft.com/office/drawing/2014/main" id="{776F93D7-D572-A647-94B6-E5F8401B04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54386"/>
            <a:ext cx="31242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6">
            <a:extLst>
              <a:ext uri="{FF2B5EF4-FFF2-40B4-BE49-F238E27FC236}">
                <a16:creationId xmlns:a16="http://schemas.microsoft.com/office/drawing/2014/main" id="{71146AC8-82DB-B84A-8516-EF9A071A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7E9ACB-E0D2-3743-A3D0-5A526627D11F}" type="slidenum">
              <a:rPr lang="it-IT" altLang="it-IT" sz="1400"/>
              <a:pPr eaLnBrk="1" hangingPunct="1"/>
              <a:t>28</a:t>
            </a:fld>
            <a:endParaRPr lang="it-IT" altLang="it-IT" sz="1400"/>
          </a:p>
        </p:txBody>
      </p:sp>
      <p:sp>
        <p:nvSpPr>
          <p:cNvPr id="45059" name="Footer Placeholder 6">
            <a:extLst>
              <a:ext uri="{FF2B5EF4-FFF2-40B4-BE49-F238E27FC236}">
                <a16:creationId xmlns:a16="http://schemas.microsoft.com/office/drawing/2014/main" id="{24377EA0-F1A0-294C-9078-E1E37E520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28600" y="6501493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Daniela Valenti, 2021</a:t>
            </a:r>
          </a:p>
        </p:txBody>
      </p:sp>
      <p:sp>
        <p:nvSpPr>
          <p:cNvPr id="45060" name="Rectangle 20">
            <a:extLst>
              <a:ext uri="{FF2B5EF4-FFF2-40B4-BE49-F238E27FC236}">
                <a16:creationId xmlns:a16="http://schemas.microsoft.com/office/drawing/2014/main" id="{9B4CA383-BC87-F545-A6A9-032421113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36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45061" name="TextBox 12">
            <a:extLst>
              <a:ext uri="{FF2B5EF4-FFF2-40B4-BE49-F238E27FC236}">
                <a16:creationId xmlns:a16="http://schemas.microsoft.com/office/drawing/2014/main" id="{7F3B2394-FDD1-794B-98D9-44CEFD193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0"/>
            <a:ext cx="472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>
                <a:solidFill>
                  <a:srgbClr val="FF0000"/>
                </a:solidFill>
              </a:rPr>
              <a:t>Simboli per l’infinito</a:t>
            </a:r>
          </a:p>
        </p:txBody>
      </p:sp>
      <p:sp>
        <p:nvSpPr>
          <p:cNvPr id="45062" name="TextBox 5">
            <a:extLst>
              <a:ext uri="{FF2B5EF4-FFF2-40B4-BE49-F238E27FC236}">
                <a16:creationId xmlns:a16="http://schemas.microsoft.com/office/drawing/2014/main" id="{C5D6F3B2-8FE0-164D-AD10-113425111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858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Ultimi esempi</a:t>
            </a:r>
            <a:endParaRPr lang="it-IT" altLang="it-IT">
              <a:latin typeface="Arial Narrow" panose="020B0604020202020204" pitchFamily="34" charset="0"/>
            </a:endParaRPr>
          </a:p>
        </p:txBody>
      </p:sp>
      <p:pic>
        <p:nvPicPr>
          <p:cNvPr id="45063" name="Picture 11" descr="Schermata 2016-06-04 alle 17.12.50.png">
            <a:extLst>
              <a:ext uri="{FF2B5EF4-FFF2-40B4-BE49-F238E27FC236}">
                <a16:creationId xmlns:a16="http://schemas.microsoft.com/office/drawing/2014/main" id="{0D64A324-3FC4-D543-A7F0-92DF2DCF1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9200"/>
            <a:ext cx="21621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3" descr="Schermata 2016-06-04 alle 17.51.09.png">
            <a:extLst>
              <a:ext uri="{FF2B5EF4-FFF2-40B4-BE49-F238E27FC236}">
                <a16:creationId xmlns:a16="http://schemas.microsoft.com/office/drawing/2014/main" id="{044F3B1A-E916-BE40-B126-2957308C6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2"/>
          <a:stretch>
            <a:fillRect/>
          </a:stretch>
        </p:blipFill>
        <p:spPr bwMode="auto">
          <a:xfrm>
            <a:off x="228600" y="1219200"/>
            <a:ext cx="2435225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17" descr="Schermata 2016-06-04 alle 17.56.42.png">
            <a:extLst>
              <a:ext uri="{FF2B5EF4-FFF2-40B4-BE49-F238E27FC236}">
                <a16:creationId xmlns:a16="http://schemas.microsoft.com/office/drawing/2014/main" id="{5801403C-DB9E-6045-8030-E73A061E8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85800"/>
            <a:ext cx="2014538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8" descr="Schermata 2016-06-04 alle 18.04.02.png">
            <a:extLst>
              <a:ext uri="{FF2B5EF4-FFF2-40B4-BE49-F238E27FC236}">
                <a16:creationId xmlns:a16="http://schemas.microsoft.com/office/drawing/2014/main" id="{75DA27CE-C020-954F-AA20-A54539E9C1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76600"/>
            <a:ext cx="72390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7" name="TextBox 19">
            <a:extLst>
              <a:ext uri="{FF2B5EF4-FFF2-40B4-BE49-F238E27FC236}">
                <a16:creationId xmlns:a16="http://schemas.microsoft.com/office/drawing/2014/main" id="{77730318-F90A-AB41-953A-2E6CD1834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57800"/>
            <a:ext cx="8534400" cy="1200150"/>
          </a:xfrm>
          <a:prstGeom prst="rect">
            <a:avLst/>
          </a:prstGeom>
          <a:solidFill>
            <a:srgbClr val="FEFF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Se sostituisco a x numeri sempre più grandi in valore assoluto, trovo al posto di y numeri sempre più grandi in valore assoluto.</a:t>
            </a:r>
          </a:p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Non interessa sapere se i numeri sono positivi o negativi.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6">
            <a:extLst>
              <a:ext uri="{FF2B5EF4-FFF2-40B4-BE49-F238E27FC236}">
                <a16:creationId xmlns:a16="http://schemas.microsoft.com/office/drawing/2014/main" id="{DF40512F-DAEB-BC42-9018-D5B822955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8D8153-7B0E-7044-BCC5-F786EDD754C4}" type="slidenum">
              <a:rPr lang="it-IT" altLang="it-IT" sz="1400"/>
              <a:pPr eaLnBrk="1" hangingPunct="1"/>
              <a:t>29</a:t>
            </a:fld>
            <a:endParaRPr lang="it-IT" altLang="it-IT" sz="1400"/>
          </a:p>
        </p:txBody>
      </p:sp>
      <p:sp>
        <p:nvSpPr>
          <p:cNvPr id="46083" name="Footer Placeholder 6">
            <a:extLst>
              <a:ext uri="{FF2B5EF4-FFF2-40B4-BE49-F238E27FC236}">
                <a16:creationId xmlns:a16="http://schemas.microsoft.com/office/drawing/2014/main" id="{4339B970-976B-C140-882F-403CB7C1C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79029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Daniela Valenti, 2021</a:t>
            </a:r>
          </a:p>
        </p:txBody>
      </p:sp>
      <p:sp>
        <p:nvSpPr>
          <p:cNvPr id="46084" name="Rectangle 20">
            <a:extLst>
              <a:ext uri="{FF2B5EF4-FFF2-40B4-BE49-F238E27FC236}">
                <a16:creationId xmlns:a16="http://schemas.microsoft.com/office/drawing/2014/main" id="{72469001-E056-094B-8D31-FEA8EB0B5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36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46085" name="TextBox 12">
            <a:extLst>
              <a:ext uri="{FF2B5EF4-FFF2-40B4-BE49-F238E27FC236}">
                <a16:creationId xmlns:a16="http://schemas.microsoft.com/office/drawing/2014/main" id="{9F0B9C3F-707B-6B46-8C72-A2EEC6BB4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996" y="170748"/>
            <a:ext cx="739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</a:rPr>
              <a:t>Attenzione agli errori di scrittura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F3FE088-31DF-D44B-AF04-BEFCA98BA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980728"/>
            <a:ext cx="6480720" cy="44741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5">
            <a:extLst>
              <a:ext uri="{FF2B5EF4-FFF2-40B4-BE49-F238E27FC236}">
                <a16:creationId xmlns:a16="http://schemas.microsoft.com/office/drawing/2014/main" id="{F74FF114-2A07-CF4C-AA9A-A928E94A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8C62A7-712F-7749-99E4-AE71695C62EA}" type="slidenum">
              <a:rPr lang="it-IT" altLang="it-IT" sz="1400"/>
              <a:pPr eaLnBrk="1" hangingPunct="1"/>
              <a:t>3</a:t>
            </a:fld>
            <a:endParaRPr lang="it-IT" altLang="it-IT" sz="1400"/>
          </a:p>
        </p:txBody>
      </p:sp>
      <p:sp>
        <p:nvSpPr>
          <p:cNvPr id="19461" name="Footer Placeholder 5">
            <a:extLst>
              <a:ext uri="{FF2B5EF4-FFF2-40B4-BE49-F238E27FC236}">
                <a16:creationId xmlns:a16="http://schemas.microsoft.com/office/drawing/2014/main" id="{258B0BF0-0D05-2A48-83E6-525DD6CCF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pic>
        <p:nvPicPr>
          <p:cNvPr id="19462" name="Picture 5" descr="Malthus2jpg">
            <a:extLst>
              <a:ext uri="{FF2B5EF4-FFF2-40B4-BE49-F238E27FC236}">
                <a16:creationId xmlns:a16="http://schemas.microsoft.com/office/drawing/2014/main" id="{334CA772-E073-D048-8D7D-9D8DD6B9F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33"/>
          <a:stretch>
            <a:fillRect/>
          </a:stretch>
        </p:blipFill>
        <p:spPr bwMode="auto">
          <a:xfrm>
            <a:off x="7010400" y="228600"/>
            <a:ext cx="1981200" cy="2132013"/>
          </a:xfrm>
          <a:prstGeom prst="rect">
            <a:avLst/>
          </a:prstGeom>
          <a:noFill/>
          <a:ln w="25400">
            <a:solidFill>
              <a:srgbClr val="FFE5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TextBox 8">
            <a:extLst>
              <a:ext uri="{FF2B5EF4-FFF2-40B4-BE49-F238E27FC236}">
                <a16:creationId xmlns:a16="http://schemas.microsoft.com/office/drawing/2014/main" id="{30B5BF65-6418-AC40-9271-52D30CDC1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362200"/>
            <a:ext cx="167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000" b="1">
                <a:latin typeface="Arial Narrow" panose="020B0604020202020204" pitchFamily="34" charset="0"/>
              </a:rPr>
              <a:t>T. Malthus</a:t>
            </a:r>
          </a:p>
          <a:p>
            <a:pPr eaLnBrk="1" hangingPunct="1"/>
            <a:r>
              <a:rPr lang="it-IT" altLang="it-IT" sz="2000" b="1">
                <a:latin typeface="Arial Narrow" panose="020B0604020202020204" pitchFamily="34" charset="0"/>
              </a:rPr>
              <a:t>UK 1766 - 1834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0793C607-364F-A347-9C9F-C657824FDBAB}"/>
              </a:ext>
            </a:extLst>
          </p:cNvPr>
          <p:cNvSpPr txBox="1">
            <a:spLocks/>
          </p:cNvSpPr>
          <p:nvPr/>
        </p:nvSpPr>
        <p:spPr bwMode="auto">
          <a:xfrm>
            <a:off x="685800" y="457200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Crescita della popolazione</a:t>
            </a:r>
            <a:endParaRPr lang="it-IT" altLang="it-IT" sz="3600">
              <a:solidFill>
                <a:srgbClr val="FF0000"/>
              </a:solidFill>
            </a:endParaRPr>
          </a:p>
        </p:txBody>
      </p:sp>
      <p:sp>
        <p:nvSpPr>
          <p:cNvPr id="19465" name="TextBox 10">
            <a:extLst>
              <a:ext uri="{FF2B5EF4-FFF2-40B4-BE49-F238E27FC236}">
                <a16:creationId xmlns:a16="http://schemas.microsoft.com/office/drawing/2014/main" id="{3EF2AE46-C933-5B4C-A8D0-627B50ED2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219200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</a:rPr>
              <a:t>Modello di Malthus </a:t>
            </a:r>
          </a:p>
        </p:txBody>
      </p:sp>
      <p:sp>
        <p:nvSpPr>
          <p:cNvPr id="19466" name="TextBox 11">
            <a:extLst>
              <a:ext uri="{FF2B5EF4-FFF2-40B4-BE49-F238E27FC236}">
                <a16:creationId xmlns:a16="http://schemas.microsoft.com/office/drawing/2014/main" id="{0A4BE8F1-8606-C144-8E30-61AF189A1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124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19467" name="TextBox 13">
            <a:extLst>
              <a:ext uri="{FF2B5EF4-FFF2-40B4-BE49-F238E27FC236}">
                <a16:creationId xmlns:a16="http://schemas.microsoft.com/office/drawing/2014/main" id="{EAA1DF0C-D039-304F-91EB-BD4F6B2B2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624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Crescita descritta dalla </a:t>
            </a:r>
            <a:r>
              <a:rPr lang="it-IT" altLang="it-IT" sz="2800" b="1" i="1">
                <a:latin typeface="Arial Narrow" panose="020B0604020202020204" pitchFamily="34" charset="0"/>
              </a:rPr>
              <a:t>legge esponenziale</a:t>
            </a:r>
          </a:p>
        </p:txBody>
      </p:sp>
      <p:pic>
        <p:nvPicPr>
          <p:cNvPr id="14" name="Picture 13" descr="Schermata 2016-06-15 alle 09.54.40.png">
            <a:extLst>
              <a:ext uri="{FF2B5EF4-FFF2-40B4-BE49-F238E27FC236}">
                <a16:creationId xmlns:a16="http://schemas.microsoft.com/office/drawing/2014/main" id="{BBB1479D-986C-6C4D-B3F3-89013B9F8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276600"/>
            <a:ext cx="3887788" cy="297180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0D90AB6-3CFB-AB41-ABF1-981D75245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226197"/>
            <a:ext cx="4840034" cy="307260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C8681D9-4A28-124C-83F2-F425A17880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6700" y="2224173"/>
            <a:ext cx="2006600" cy="9017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6">
            <a:extLst>
              <a:ext uri="{FF2B5EF4-FFF2-40B4-BE49-F238E27FC236}">
                <a16:creationId xmlns:a16="http://schemas.microsoft.com/office/drawing/2014/main" id="{652E9276-8397-4943-A9AE-8277CDC09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D263FF-A7D2-1B46-AC6C-821A2A47F1AF}" type="slidenum">
              <a:rPr lang="it-IT" altLang="it-IT" sz="1400"/>
              <a:pPr eaLnBrk="1" hangingPunct="1"/>
              <a:t>30</a:t>
            </a:fld>
            <a:endParaRPr lang="it-IT" altLang="it-IT" sz="1400"/>
          </a:p>
        </p:txBody>
      </p:sp>
      <p:sp>
        <p:nvSpPr>
          <p:cNvPr id="47107" name="Footer Placeholder 6">
            <a:extLst>
              <a:ext uri="{FF2B5EF4-FFF2-40B4-BE49-F238E27FC236}">
                <a16:creationId xmlns:a16="http://schemas.microsoft.com/office/drawing/2014/main" id="{6C961C5F-C18E-DE4E-A6FD-7D4D31AA8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8857" y="6324600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Daniela Valenti, 2021</a:t>
            </a:r>
            <a:endParaRPr lang="it-IT" altLang="it-IT" sz="1400" dirty="0"/>
          </a:p>
        </p:txBody>
      </p:sp>
      <p:sp>
        <p:nvSpPr>
          <p:cNvPr id="47108" name="Rectangle 20">
            <a:extLst>
              <a:ext uri="{FF2B5EF4-FFF2-40B4-BE49-F238E27FC236}">
                <a16:creationId xmlns:a16="http://schemas.microsoft.com/office/drawing/2014/main" id="{C6CA4C22-159B-8A4B-B9B6-BDAE44DC9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36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47109" name="TextBox 12">
            <a:extLst>
              <a:ext uri="{FF2B5EF4-FFF2-40B4-BE49-F238E27FC236}">
                <a16:creationId xmlns:a16="http://schemas.microsoft.com/office/drawing/2014/main" id="{5729D8C4-71D6-6045-9245-DEA31A9E1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09600"/>
            <a:ext cx="739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>
                <a:solidFill>
                  <a:srgbClr val="FF0000"/>
                </a:solidFill>
              </a:rPr>
              <a:t>Attenzione agli errori di scrittura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1F4B33A-FF63-BC45-BA22-5E3F509CF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00808"/>
            <a:ext cx="7693818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12B655B0-30B7-D24A-B0B0-D808C13E0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404E8C-47FD-FD4A-B0EF-836B34822CB8}" type="slidenum">
              <a:rPr lang="it-IT" altLang="it-IT" sz="1400"/>
              <a:pPr eaLnBrk="1" hangingPunct="1"/>
              <a:t>4</a:t>
            </a:fld>
            <a:endParaRPr lang="it-IT" altLang="it-IT" sz="1400"/>
          </a:p>
        </p:txBody>
      </p:sp>
      <p:sp>
        <p:nvSpPr>
          <p:cNvPr id="20483" name="Footer Placeholder 5">
            <a:extLst>
              <a:ext uri="{FF2B5EF4-FFF2-40B4-BE49-F238E27FC236}">
                <a16:creationId xmlns:a16="http://schemas.microsoft.com/office/drawing/2014/main" id="{CDFAAAA1-60E7-4645-AEBA-750B0C173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8647494F-EFBF-A140-A23D-A8E4F73EDB12}"/>
              </a:ext>
            </a:extLst>
          </p:cNvPr>
          <p:cNvSpPr txBox="1">
            <a:spLocks/>
          </p:cNvSpPr>
          <p:nvPr/>
        </p:nvSpPr>
        <p:spPr bwMode="auto">
          <a:xfrm>
            <a:off x="1295400" y="0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Crescita della popolazione</a:t>
            </a:r>
            <a:endParaRPr lang="it-IT" altLang="it-IT" sz="3600">
              <a:solidFill>
                <a:srgbClr val="FF0000"/>
              </a:solidFill>
            </a:endParaRPr>
          </a:p>
        </p:txBody>
      </p:sp>
      <p:sp>
        <p:nvSpPr>
          <p:cNvPr id="20485" name="TextBox 11">
            <a:extLst>
              <a:ext uri="{FF2B5EF4-FFF2-40B4-BE49-F238E27FC236}">
                <a16:creationId xmlns:a16="http://schemas.microsoft.com/office/drawing/2014/main" id="{8C57CBC6-49B8-5647-B4E1-B203E1856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3200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73337A5-E719-9841-9DBF-4EFDD401AD68}"/>
              </a:ext>
            </a:extLst>
          </p:cNvPr>
          <p:cNvSpPr/>
          <p:nvPr/>
        </p:nvSpPr>
        <p:spPr>
          <a:xfrm>
            <a:off x="1066800" y="838200"/>
            <a:ext cx="7162800" cy="1570038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Le ipotesi del modello di Malthus:</a:t>
            </a:r>
          </a:p>
          <a:p>
            <a:pPr eaLnBrk="1" hangingPunct="1">
              <a:buFontTx/>
              <a:buChar char="-"/>
            </a:pPr>
            <a:r>
              <a:rPr lang="it-IT" altLang="it-IT" b="1">
                <a:solidFill>
                  <a:srgbClr val="000000"/>
                </a:solidFill>
                <a:latin typeface="Arial Narrow" panose="020B0604020202020204" pitchFamily="34" charset="0"/>
              </a:rPr>
              <a:t> il tasso di crescita rimane costante;</a:t>
            </a:r>
          </a:p>
          <a:p>
            <a:pPr eaLnBrk="1" hangingPunct="1">
              <a:buFontTx/>
              <a:buChar char="-"/>
            </a:pPr>
            <a:r>
              <a:rPr lang="it-IT" altLang="it-IT" b="1">
                <a:solidFill>
                  <a:srgbClr val="000000"/>
                </a:solidFill>
                <a:latin typeface="Arial Narrow" panose="020B0604020202020204" pitchFamily="34" charset="0"/>
              </a:rPr>
              <a:t> l’ambiente non cambia.</a:t>
            </a:r>
          </a:p>
          <a:p>
            <a:pPr eaLnBrk="1" hangingPunct="1"/>
            <a:r>
              <a:rPr lang="it-IT" altLang="it-IT" b="1">
                <a:solidFill>
                  <a:srgbClr val="000000"/>
                </a:solidFill>
                <a:latin typeface="Arial Narrow" panose="020B0604020202020204" pitchFamily="34" charset="0"/>
              </a:rPr>
              <a:t>Queste ipotesi non rimangono valide per lunghi periodi.</a:t>
            </a:r>
          </a:p>
        </p:txBody>
      </p:sp>
      <p:pic>
        <p:nvPicPr>
          <p:cNvPr id="20487" name="Picture 48" descr="Stazione_Termini1880.jpg">
            <a:extLst>
              <a:ext uri="{FF2B5EF4-FFF2-40B4-BE49-F238E27FC236}">
                <a16:creationId xmlns:a16="http://schemas.microsoft.com/office/drawing/2014/main" id="{064B243C-C8E4-F24F-A708-EB2F14C1F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 bwMode="auto">
          <a:xfrm>
            <a:off x="282575" y="2590800"/>
            <a:ext cx="39957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Box 49">
            <a:extLst>
              <a:ext uri="{FF2B5EF4-FFF2-40B4-BE49-F238E27FC236}">
                <a16:creationId xmlns:a16="http://schemas.microsoft.com/office/drawing/2014/main" id="{5CAB4412-FF5E-8748-A60B-AE7DE1C1D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5257800"/>
            <a:ext cx="2895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800" b="1">
                <a:latin typeface="Arial Narrow" panose="020B0604020202020204" pitchFamily="34" charset="0"/>
              </a:rPr>
              <a:t>Stazione Termini, Roma 1880</a:t>
            </a:r>
          </a:p>
        </p:txBody>
      </p:sp>
      <p:pic>
        <p:nvPicPr>
          <p:cNvPr id="20489" name="Picture 50" descr="stazione-termini-2016.jpg">
            <a:extLst>
              <a:ext uri="{FF2B5EF4-FFF2-40B4-BE49-F238E27FC236}">
                <a16:creationId xmlns:a16="http://schemas.microsoft.com/office/drawing/2014/main" id="{D6E7D23B-06E1-0D40-94E2-571FA8CC8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44"/>
          <a:stretch>
            <a:fillRect/>
          </a:stretch>
        </p:blipFill>
        <p:spPr bwMode="auto">
          <a:xfrm>
            <a:off x="4343400" y="2590800"/>
            <a:ext cx="45640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Box 51">
            <a:extLst>
              <a:ext uri="{FF2B5EF4-FFF2-40B4-BE49-F238E27FC236}">
                <a16:creationId xmlns:a16="http://schemas.microsoft.com/office/drawing/2014/main" id="{F1BF5D29-FE6B-914D-8F04-9135BED08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975" y="5257800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800" b="1">
                <a:latin typeface="Arial Narrow" panose="020B0604020202020204" pitchFamily="34" charset="0"/>
              </a:rPr>
              <a:t>Stazione Termini, Roma 2016</a:t>
            </a:r>
          </a:p>
        </p:txBody>
      </p:sp>
      <p:sp>
        <p:nvSpPr>
          <p:cNvPr id="20491" name="TextBox 53">
            <a:extLst>
              <a:ext uri="{FF2B5EF4-FFF2-40B4-BE49-F238E27FC236}">
                <a16:creationId xmlns:a16="http://schemas.microsoft.com/office/drawing/2014/main" id="{6537571C-5D17-B944-9AD9-DFCF89C91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715000"/>
            <a:ext cx="746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Perciò continua lo studio di altri modelli di crescita.</a:t>
            </a:r>
            <a:endParaRPr lang="it-IT" altLang="it-IT" sz="28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lide Number Placeholder 5">
            <a:extLst>
              <a:ext uri="{FF2B5EF4-FFF2-40B4-BE49-F238E27FC236}">
                <a16:creationId xmlns:a16="http://schemas.microsoft.com/office/drawing/2014/main" id="{2D8142EA-08A1-5146-B077-9DC91D316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5C9813-49D9-8746-AA26-B5CD85769580}" type="slidenum">
              <a:rPr lang="it-IT" altLang="it-IT" sz="1400"/>
              <a:pPr eaLnBrk="1" hangingPunct="1"/>
              <a:t>5</a:t>
            </a:fld>
            <a:endParaRPr lang="it-IT" altLang="it-IT" sz="1400"/>
          </a:p>
        </p:txBody>
      </p:sp>
      <p:sp>
        <p:nvSpPr>
          <p:cNvPr id="21509" name="Footer Placeholder 5">
            <a:extLst>
              <a:ext uri="{FF2B5EF4-FFF2-40B4-BE49-F238E27FC236}">
                <a16:creationId xmlns:a16="http://schemas.microsoft.com/office/drawing/2014/main" id="{EE0F69B3-605A-E14C-981A-B6EA98770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772CC93-5340-F446-99AF-776BC5558F04}"/>
              </a:ext>
            </a:extLst>
          </p:cNvPr>
          <p:cNvSpPr txBox="1">
            <a:spLocks/>
          </p:cNvSpPr>
          <p:nvPr/>
        </p:nvSpPr>
        <p:spPr bwMode="auto">
          <a:xfrm>
            <a:off x="685800" y="152400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Crescita della popolazione</a:t>
            </a:r>
            <a:endParaRPr lang="it-IT" altLang="it-IT" sz="3600">
              <a:solidFill>
                <a:srgbClr val="FF0000"/>
              </a:solidFill>
            </a:endParaRPr>
          </a:p>
        </p:txBody>
      </p:sp>
      <p:sp>
        <p:nvSpPr>
          <p:cNvPr id="21511" name="TextBox 10">
            <a:extLst>
              <a:ext uri="{FF2B5EF4-FFF2-40B4-BE49-F238E27FC236}">
                <a16:creationId xmlns:a16="http://schemas.microsoft.com/office/drawing/2014/main" id="{AE3B820D-2707-2F4A-AB99-56D961A7C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838200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</a:rPr>
              <a:t>Modello di Verhulst </a:t>
            </a:r>
          </a:p>
        </p:txBody>
      </p:sp>
      <p:sp>
        <p:nvSpPr>
          <p:cNvPr id="21512" name="TextBox 11">
            <a:extLst>
              <a:ext uri="{FF2B5EF4-FFF2-40B4-BE49-F238E27FC236}">
                <a16:creationId xmlns:a16="http://schemas.microsoft.com/office/drawing/2014/main" id="{63213E08-514B-E846-8434-C2816625B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124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1513" name="TextBox 13">
            <a:extLst>
              <a:ext uri="{FF2B5EF4-FFF2-40B4-BE49-F238E27FC236}">
                <a16:creationId xmlns:a16="http://schemas.microsoft.com/office/drawing/2014/main" id="{6E556439-A19A-EC43-B6AC-2E96D2A85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95400"/>
            <a:ext cx="6400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Il modello tiene presente i cambiamenti di ambiente e risorse disponibili, che influenzano la crescita.</a:t>
            </a:r>
          </a:p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La crescita è descritta dalla </a:t>
            </a:r>
            <a:r>
              <a:rPr lang="it-IT" altLang="it-IT" b="1" i="1">
                <a:latin typeface="Arial Narrow" panose="020B0604020202020204" pitchFamily="34" charset="0"/>
              </a:rPr>
              <a:t>legge logistica.</a:t>
            </a:r>
          </a:p>
        </p:txBody>
      </p:sp>
      <p:pic>
        <p:nvPicPr>
          <p:cNvPr id="21514" name="Picture 6" descr="Pierre_Francois_Verhulst.jpg">
            <a:extLst>
              <a:ext uri="{FF2B5EF4-FFF2-40B4-BE49-F238E27FC236}">
                <a16:creationId xmlns:a16="http://schemas.microsoft.com/office/drawing/2014/main" id="{400843C0-1BF7-4C4C-8D0D-470D024B9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60"/>
          <a:stretch>
            <a:fillRect/>
          </a:stretch>
        </p:blipFill>
        <p:spPr bwMode="auto">
          <a:xfrm>
            <a:off x="7010400" y="304800"/>
            <a:ext cx="17684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TextBox 7">
            <a:extLst>
              <a:ext uri="{FF2B5EF4-FFF2-40B4-BE49-F238E27FC236}">
                <a16:creationId xmlns:a16="http://schemas.microsoft.com/office/drawing/2014/main" id="{70E370BA-AFB4-654E-BD28-266A106E7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286000"/>
            <a:ext cx="190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800" b="1">
                <a:latin typeface="Arial Narrow" panose="020B0604020202020204" pitchFamily="34" charset="0"/>
              </a:rPr>
              <a:t>P. Verhulst</a:t>
            </a:r>
          </a:p>
          <a:p>
            <a:pPr eaLnBrk="1" hangingPunct="1"/>
            <a:r>
              <a:rPr lang="it-IT" altLang="it-IT" sz="1800" b="1">
                <a:latin typeface="Arial Narrow" panose="020B0604020202020204" pitchFamily="34" charset="0"/>
              </a:rPr>
              <a:t>Belgio 1804 - 1849</a:t>
            </a:r>
          </a:p>
        </p:txBody>
      </p:sp>
      <p:pic>
        <p:nvPicPr>
          <p:cNvPr id="14" name="Picture 13" descr="Schermata 2016-06-15 alle 10.02.23.png">
            <a:extLst>
              <a:ext uri="{FF2B5EF4-FFF2-40B4-BE49-F238E27FC236}">
                <a16:creationId xmlns:a16="http://schemas.microsoft.com/office/drawing/2014/main" id="{1915C819-8649-B64E-8CFE-A10FB863F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352800"/>
            <a:ext cx="4191000" cy="3300413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07BBBE1-A86B-9940-947A-F9D923B2D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552" y="2435225"/>
            <a:ext cx="1727200" cy="8128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F719B37-E50A-B148-9B46-66287F329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739" y="3281051"/>
            <a:ext cx="4261660" cy="28546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36777CE6-6E60-E241-A778-62FB2D53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9200" y="6381750"/>
            <a:ext cx="30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59AC4F-5170-E041-B2F0-518176923C59}" type="slidenum">
              <a:rPr lang="it-IT" altLang="it-IT" sz="1400"/>
              <a:pPr eaLnBrk="1" hangingPunct="1"/>
              <a:t>6</a:t>
            </a:fld>
            <a:endParaRPr lang="it-IT" altLang="it-IT" sz="1400"/>
          </a:p>
        </p:txBody>
      </p:sp>
      <p:sp>
        <p:nvSpPr>
          <p:cNvPr id="22531" name="Footer Placeholder 5">
            <a:extLst>
              <a:ext uri="{FF2B5EF4-FFF2-40B4-BE49-F238E27FC236}">
                <a16:creationId xmlns:a16="http://schemas.microsoft.com/office/drawing/2014/main" id="{0452D098-F08C-3C45-88E7-0A3DF9127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22532" name="Title 4">
            <a:extLst>
              <a:ext uri="{FF2B5EF4-FFF2-40B4-BE49-F238E27FC236}">
                <a16:creationId xmlns:a16="http://schemas.microsoft.com/office/drawing/2014/main" id="{EFBC2DAD-B095-3C4D-9B03-1C122C446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0"/>
            <a:ext cx="7924800" cy="685800"/>
          </a:xfrm>
        </p:spPr>
        <p:txBody>
          <a:bodyPr anchor="t"/>
          <a:lstStyle/>
          <a:p>
            <a:r>
              <a:rPr lang="it-IT" altLang="it-IT" sz="3600" b="1">
                <a:solidFill>
                  <a:srgbClr val="FF0000"/>
                </a:solidFill>
                <a:latin typeface="Arial Narrow" panose="020B0604020202020204" pitchFamily="34" charset="0"/>
              </a:rPr>
              <a:t>Crescita della popolazione: due modelli</a:t>
            </a:r>
            <a:endParaRPr lang="it-IT" altLang="it-IT" sz="3600">
              <a:solidFill>
                <a:srgbClr val="FF0000"/>
              </a:solidFill>
            </a:endParaRPr>
          </a:p>
        </p:txBody>
      </p:sp>
      <p:pic>
        <p:nvPicPr>
          <p:cNvPr id="22533" name="Picture 13" descr="Schermata 2016-06-01 alle 18.07.44.png">
            <a:extLst>
              <a:ext uri="{FF2B5EF4-FFF2-40B4-BE49-F238E27FC236}">
                <a16:creationId xmlns:a16="http://schemas.microsoft.com/office/drawing/2014/main" id="{304D4336-3453-3F49-9508-CEF8D4827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4365625" cy="2895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14" descr="Schermata 2016-06-01 alle 18.10.15.png">
            <a:extLst>
              <a:ext uri="{FF2B5EF4-FFF2-40B4-BE49-F238E27FC236}">
                <a16:creationId xmlns:a16="http://schemas.microsoft.com/office/drawing/2014/main" id="{E85962D3-9B0A-074A-B137-8AEB317F4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338638" cy="289560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TextBox 15">
            <a:extLst>
              <a:ext uri="{FF2B5EF4-FFF2-40B4-BE49-F238E27FC236}">
                <a16:creationId xmlns:a16="http://schemas.microsoft.com/office/drawing/2014/main" id="{9C0F8BD3-89C8-6345-9ABE-A572E49A7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4114800" cy="1570038"/>
          </a:xfrm>
          <a:prstGeom prst="rect">
            <a:avLst/>
          </a:prstGeom>
          <a:solidFill>
            <a:srgbClr val="FFF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 dirty="0">
                <a:latin typeface="Arial Narrow" panose="020B0604020202020204" pitchFamily="34" charset="0"/>
              </a:rPr>
              <a:t>Per valori sempre più grandi del tempo </a:t>
            </a:r>
            <a:r>
              <a:rPr lang="it-IT" altLang="it-IT" b="1" i="1" dirty="0">
                <a:latin typeface="Arial Narrow" panose="020B0604020202020204" pitchFamily="34" charset="0"/>
              </a:rPr>
              <a:t>t</a:t>
            </a:r>
            <a:r>
              <a:rPr lang="it-IT" altLang="it-IT" b="1" dirty="0">
                <a:latin typeface="Arial Narrow" panose="020B0604020202020204" pitchFamily="34" charset="0"/>
              </a:rPr>
              <a:t>, la popolazione </a:t>
            </a:r>
            <a:r>
              <a:rPr lang="it-IT" altLang="it-IT" b="1" i="1" dirty="0" err="1">
                <a:latin typeface="Arial Narrow" panose="020B0604020202020204" pitchFamily="34" charset="0"/>
              </a:rPr>
              <a:t>P</a:t>
            </a:r>
            <a:r>
              <a:rPr lang="it-IT" altLang="it-IT" b="1" dirty="0">
                <a:latin typeface="Arial Narrow" panose="020B0604020202020204" pitchFamily="34" charset="0"/>
              </a:rPr>
              <a:t> diventa sempre più grande. Quali previsioni per il futuro?</a:t>
            </a:r>
          </a:p>
        </p:txBody>
      </p:sp>
      <p:sp>
        <p:nvSpPr>
          <p:cNvPr id="22536" name="TextBox 16">
            <a:extLst>
              <a:ext uri="{FF2B5EF4-FFF2-40B4-BE49-F238E27FC236}">
                <a16:creationId xmlns:a16="http://schemas.microsoft.com/office/drawing/2014/main" id="{44D8967F-8762-8B4A-BC05-AAA53B946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029200"/>
            <a:ext cx="4267200" cy="1570038"/>
          </a:xfrm>
          <a:prstGeom prst="rect">
            <a:avLst/>
          </a:prstGeom>
          <a:solidFill>
            <a:srgbClr val="FFF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Per valori sempre più grandi del tempo </a:t>
            </a:r>
            <a:r>
              <a:rPr lang="it-IT" altLang="it-IT" b="1" i="1">
                <a:latin typeface="Arial Narrow" panose="020B0604020202020204" pitchFamily="34" charset="0"/>
              </a:rPr>
              <a:t>t</a:t>
            </a:r>
            <a:r>
              <a:rPr lang="it-IT" altLang="it-IT" b="1">
                <a:latin typeface="Arial Narrow" panose="020B0604020202020204" pitchFamily="34" charset="0"/>
              </a:rPr>
              <a:t>, la popolazione </a:t>
            </a:r>
            <a:r>
              <a:rPr lang="it-IT" altLang="it-IT" b="1" i="1">
                <a:latin typeface="Arial Narrow" panose="020B0604020202020204" pitchFamily="34" charset="0"/>
              </a:rPr>
              <a:t>P</a:t>
            </a:r>
            <a:r>
              <a:rPr lang="it-IT" altLang="it-IT" b="1">
                <a:latin typeface="Arial Narrow" panose="020B0604020202020204" pitchFamily="34" charset="0"/>
              </a:rPr>
              <a:t> sembra avvicinarsi ad un valore limite. </a:t>
            </a:r>
          </a:p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Qual è il valore limite previsto? </a:t>
            </a:r>
          </a:p>
        </p:txBody>
      </p:sp>
      <p:pic>
        <p:nvPicPr>
          <p:cNvPr id="22537" name="Picture 10" descr="Schermata 2016-06-15 alle 10.11.05.png">
            <a:extLst>
              <a:ext uri="{FF2B5EF4-FFF2-40B4-BE49-F238E27FC236}">
                <a16:creationId xmlns:a16="http://schemas.microsoft.com/office/drawing/2014/main" id="{E4CD4782-299D-C84C-BA9A-67CCA2B5531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5042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225F4AB6-4041-A642-B4B3-35B1BD4CD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9200" y="6381750"/>
            <a:ext cx="30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FD5BD3-59ED-6D40-A198-0665246C41A2}" type="slidenum">
              <a:rPr lang="it-IT" altLang="it-IT" sz="1400"/>
              <a:pPr eaLnBrk="1" hangingPunct="1"/>
              <a:t>7</a:t>
            </a:fld>
            <a:endParaRPr lang="it-IT" altLang="it-IT" sz="1400"/>
          </a:p>
        </p:txBody>
      </p:sp>
      <p:sp>
        <p:nvSpPr>
          <p:cNvPr id="23555" name="Footer Placeholder 5">
            <a:extLst>
              <a:ext uri="{FF2B5EF4-FFF2-40B4-BE49-F238E27FC236}">
                <a16:creationId xmlns:a16="http://schemas.microsoft.com/office/drawing/2014/main" id="{3B6E0425-3C05-E746-8247-F0081D8F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680" y="6408323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23556" name="Title 4">
            <a:extLst>
              <a:ext uri="{FF2B5EF4-FFF2-40B4-BE49-F238E27FC236}">
                <a16:creationId xmlns:a16="http://schemas.microsoft.com/office/drawing/2014/main" id="{1DFBBF2F-FCE1-DF45-80F7-7194F2762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886781"/>
            <a:ext cx="7924800" cy="685800"/>
          </a:xfrm>
        </p:spPr>
        <p:txBody>
          <a:bodyPr anchor="t"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</a:rPr>
              <a:t>Dai modelli allo studio matematico </a:t>
            </a:r>
            <a:endParaRPr lang="it-IT" altLang="it-IT" sz="36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B06EA4-523C-AC44-BEA2-955BC8676EE3}"/>
              </a:ext>
            </a:extLst>
          </p:cNvPr>
          <p:cNvSpPr txBox="1"/>
          <p:nvPr/>
        </p:nvSpPr>
        <p:spPr>
          <a:xfrm>
            <a:off x="457200" y="1772816"/>
            <a:ext cx="8153400" cy="36941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I modelli di crescita della popolazione conducono a studiare il comportamento di una funzione del tempo </a:t>
            </a:r>
            <a:r>
              <a:rPr lang="it-IT" altLang="it-IT" sz="2800" b="1" i="1" dirty="0">
                <a:latin typeface="Arial Narrow" panose="020B0604020202020204" pitchFamily="34" charset="0"/>
              </a:rPr>
              <a:t>t</a:t>
            </a:r>
            <a:r>
              <a:rPr lang="it-IT" altLang="it-IT" sz="2800" b="1" dirty="0">
                <a:latin typeface="Arial Narrow" panose="020B0604020202020204" pitchFamily="34" charset="0"/>
              </a:rPr>
              <a:t>, quando sostituisco a </a:t>
            </a:r>
            <a:r>
              <a:rPr lang="it-IT" altLang="it-IT" sz="2800" b="1" i="1" dirty="0">
                <a:latin typeface="Arial Narrow" panose="020B0604020202020204" pitchFamily="34" charset="0"/>
              </a:rPr>
              <a:t>t</a:t>
            </a:r>
            <a:r>
              <a:rPr lang="it-IT" altLang="it-IT" sz="2800" b="1" dirty="0">
                <a:latin typeface="Arial Narrow" panose="020B0604020202020204" pitchFamily="34" charset="0"/>
              </a:rPr>
              <a:t> numeri sempre più grandi.</a:t>
            </a:r>
          </a:p>
          <a:p>
            <a:pPr eaLnBrk="1" hangingPunct="1"/>
            <a:endParaRPr lang="it-IT" altLang="it-IT" sz="1000" b="1" dirty="0">
              <a:latin typeface="Arial Narrow" panose="020B0604020202020204" pitchFamily="34" charset="0"/>
            </a:endParaRPr>
          </a:p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Comincia così un percorso di studio dei </a:t>
            </a:r>
            <a:r>
              <a:rPr lang="it-IT" altLang="it-IT" sz="2800" b="1" i="1" dirty="0">
                <a:latin typeface="Arial Narrow" panose="020B0604020202020204" pitchFamily="34" charset="0"/>
              </a:rPr>
              <a:t>limiti</a:t>
            </a:r>
            <a:r>
              <a:rPr lang="it-IT" altLang="it-IT" sz="2800" b="1" dirty="0">
                <a:latin typeface="Arial Narrow" panose="020B0604020202020204" pitchFamily="34" charset="0"/>
              </a:rPr>
              <a:t>; è un percorso matematico, perciò: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it-IT" altLang="it-IT" sz="2800" b="1" dirty="0">
                <a:latin typeface="Arial Narrow" panose="020B0604020202020204" pitchFamily="34" charset="0"/>
              </a:rPr>
              <a:t>indico le variabili con </a:t>
            </a:r>
            <a:r>
              <a:rPr lang="it-IT" altLang="it-IT" sz="2800" b="1" i="1" dirty="0">
                <a:latin typeface="Arial Narrow" panose="020B0604020202020204" pitchFamily="34" charset="0"/>
              </a:rPr>
              <a:t>x</a:t>
            </a:r>
            <a:r>
              <a:rPr lang="it-IT" altLang="it-IT" sz="2800" b="1" dirty="0">
                <a:latin typeface="Arial Narrow" panose="020B0604020202020204" pitchFamily="34" charset="0"/>
              </a:rPr>
              <a:t> e </a:t>
            </a:r>
            <a:r>
              <a:rPr lang="it-IT" altLang="it-IT" sz="2800" b="1" i="1" dirty="0">
                <a:latin typeface="Arial Narrow" panose="020B0604020202020204" pitchFamily="34" charset="0"/>
              </a:rPr>
              <a:t>y;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it-IT" altLang="it-IT" sz="2800" b="1" dirty="0">
                <a:latin typeface="Arial Narrow" panose="020B0604020202020204" pitchFamily="34" charset="0"/>
              </a:rPr>
              <a:t>fisso l’attenzione sul comportamento delle funzioni più che sui fenomeni descritti dalle funzioni.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C31AAA48-4BD9-2947-9A99-CD86D1C39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9200" y="6381750"/>
            <a:ext cx="30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3111B9-3715-4E42-906B-DA7ECF10FCDE}" type="slidenum">
              <a:rPr lang="it-IT" altLang="it-IT" sz="1400"/>
              <a:pPr eaLnBrk="1" hangingPunct="1"/>
              <a:t>8</a:t>
            </a:fld>
            <a:endParaRPr lang="it-IT" altLang="it-IT" sz="1400"/>
          </a:p>
        </p:txBody>
      </p:sp>
      <p:sp>
        <p:nvSpPr>
          <p:cNvPr id="24579" name="Footer Placeholder 5">
            <a:extLst>
              <a:ext uri="{FF2B5EF4-FFF2-40B4-BE49-F238E27FC236}">
                <a16:creationId xmlns:a16="http://schemas.microsoft.com/office/drawing/2014/main" id="{D5B8FC66-6259-1D46-9384-30C9C1A9C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24580" name="Title 4">
            <a:extLst>
              <a:ext uri="{FF2B5EF4-FFF2-40B4-BE49-F238E27FC236}">
                <a16:creationId xmlns:a16="http://schemas.microsoft.com/office/drawing/2014/main" id="{53B49F0B-21EE-494C-82F5-FBD0862C5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</p:spPr>
        <p:txBody>
          <a:bodyPr anchor="t"/>
          <a:lstStyle/>
          <a:p>
            <a:r>
              <a:rPr lang="it-IT" altLang="it-IT" sz="3600" b="1">
                <a:solidFill>
                  <a:srgbClr val="FF0000"/>
                </a:solidFill>
                <a:latin typeface="Arial Narrow" panose="020B0604020202020204" pitchFamily="34" charset="0"/>
              </a:rPr>
              <a:t>Uno sguardo alla storia</a:t>
            </a:r>
            <a:endParaRPr lang="it-IT" altLang="it-IT" sz="3600">
              <a:solidFill>
                <a:srgbClr val="FF0000"/>
              </a:solidFill>
            </a:endParaRPr>
          </a:p>
        </p:txBody>
      </p:sp>
      <p:sp>
        <p:nvSpPr>
          <p:cNvPr id="24581" name="TextBox 9">
            <a:extLst>
              <a:ext uri="{FF2B5EF4-FFF2-40B4-BE49-F238E27FC236}">
                <a16:creationId xmlns:a16="http://schemas.microsoft.com/office/drawing/2014/main" id="{EABBEE44-7C77-3148-A1F4-89DF7B73B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229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Descrivere il comportamento di una funzione di </a:t>
            </a:r>
            <a:r>
              <a:rPr lang="it-IT" altLang="it-IT" sz="2800" b="1" i="1">
                <a:solidFill>
                  <a:srgbClr val="0000FF"/>
                </a:solidFill>
                <a:latin typeface="Arial Narrow" panose="020B0604020202020204" pitchFamily="34" charset="0"/>
              </a:rPr>
              <a:t>x</a:t>
            </a:r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, quando sostituisco a </a:t>
            </a:r>
            <a:r>
              <a:rPr lang="it-IT" altLang="it-IT" sz="2800" b="1" i="1">
                <a:solidFill>
                  <a:srgbClr val="0000FF"/>
                </a:solidFill>
                <a:latin typeface="Arial Narrow" panose="020B0604020202020204" pitchFamily="34" charset="0"/>
              </a:rPr>
              <a:t>x </a:t>
            </a:r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numeri sempre più grandi. </a:t>
            </a:r>
          </a:p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È un problema studiato da numerosi matematici che hanno pubblicato opere importanti per più di tre secoli.</a:t>
            </a:r>
          </a:p>
          <a:p>
            <a:pPr eaLnBrk="1" hangingPunct="1"/>
            <a:endParaRPr lang="it-IT" altLang="it-IT" sz="800" b="1"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000" b="1">
              <a:latin typeface="Arial Narrow" panose="020B0604020202020204" pitchFamily="34" charset="0"/>
            </a:endParaRPr>
          </a:p>
        </p:txBody>
      </p:sp>
      <p:sp>
        <p:nvSpPr>
          <p:cNvPr id="24582" name="Rectangle 5">
            <a:extLst>
              <a:ext uri="{FF2B5EF4-FFF2-40B4-BE49-F238E27FC236}">
                <a16:creationId xmlns:a16="http://schemas.microsoft.com/office/drawing/2014/main" id="{10722BEB-28DC-E34B-8E52-4A1F64A12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105400"/>
            <a:ext cx="8458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Per confrontare gli studi nasce l’esigenza di un ‘linguaggio stenografico internazionale’.</a:t>
            </a:r>
          </a:p>
        </p:txBody>
      </p:sp>
      <p:pic>
        <p:nvPicPr>
          <p:cNvPr id="24583" name="Picture 6" descr="Hardy.jpg">
            <a:extLst>
              <a:ext uri="{FF2B5EF4-FFF2-40B4-BE49-F238E27FC236}">
                <a16:creationId xmlns:a16="http://schemas.microsoft.com/office/drawing/2014/main" id="{2D5476C5-BE91-444B-8658-8C145B2BE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6"/>
          <a:stretch>
            <a:fillRect/>
          </a:stretch>
        </p:blipFill>
        <p:spPr bwMode="auto">
          <a:xfrm>
            <a:off x="5486400" y="2514600"/>
            <a:ext cx="14509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Box 7">
            <a:extLst>
              <a:ext uri="{FF2B5EF4-FFF2-40B4-BE49-F238E27FC236}">
                <a16:creationId xmlns:a16="http://schemas.microsoft.com/office/drawing/2014/main" id="{4AE7E88A-5D80-D149-9A84-16971EDCC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343400"/>
            <a:ext cx="144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800" b="1" dirty="0" err="1">
                <a:latin typeface="Arial Narrow" panose="020B0604020202020204" pitchFamily="34" charset="0"/>
              </a:rPr>
              <a:t>G.Hardy</a:t>
            </a:r>
            <a:r>
              <a:rPr lang="it-IT" altLang="it-IT" sz="1800" b="1" dirty="0">
                <a:latin typeface="Arial Narrow" panose="020B0604020202020204" pitchFamily="34" charset="0"/>
              </a:rPr>
              <a:t>, </a:t>
            </a:r>
          </a:p>
          <a:p>
            <a:pPr algn="ctr" eaLnBrk="1" hangingPunct="1"/>
            <a:r>
              <a:rPr lang="it-IT" altLang="it-IT" sz="1800" b="1" dirty="0">
                <a:latin typeface="Arial Narrow" panose="020B0604020202020204" pitchFamily="34" charset="0"/>
              </a:rPr>
              <a:t>UK, 1908</a:t>
            </a:r>
          </a:p>
        </p:txBody>
      </p:sp>
      <p:pic>
        <p:nvPicPr>
          <p:cNvPr id="24585" name="Picture 8" descr="JeanDieudonné.jpg">
            <a:extLst>
              <a:ext uri="{FF2B5EF4-FFF2-40B4-BE49-F238E27FC236}">
                <a16:creationId xmlns:a16="http://schemas.microsoft.com/office/drawing/2014/main" id="{6E3548EE-600C-004B-8B54-BF8C302C4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000"/>
          <a:stretch>
            <a:fillRect/>
          </a:stretch>
        </p:blipFill>
        <p:spPr bwMode="auto">
          <a:xfrm>
            <a:off x="7162800" y="25146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Box 10">
            <a:extLst>
              <a:ext uri="{FF2B5EF4-FFF2-40B4-BE49-F238E27FC236}">
                <a16:creationId xmlns:a16="http://schemas.microsoft.com/office/drawing/2014/main" id="{C2316BD2-8D93-1442-8CC9-2664AAD04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343400"/>
            <a:ext cx="144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800" b="1">
                <a:latin typeface="Arial Narrow" panose="020B0604020202020204" pitchFamily="34" charset="0"/>
              </a:rPr>
              <a:t>J.Dieudonné, Francia, 1960</a:t>
            </a:r>
          </a:p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</p:txBody>
      </p:sp>
      <p:pic>
        <p:nvPicPr>
          <p:cNvPr id="24587" name="Picture 11" descr="KarlWeierstrassSmall.gif">
            <a:extLst>
              <a:ext uri="{FF2B5EF4-FFF2-40B4-BE49-F238E27FC236}">
                <a16:creationId xmlns:a16="http://schemas.microsoft.com/office/drawing/2014/main" id="{0C91A692-883D-0A4C-8053-632058A2B3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5"/>
          <a:stretch>
            <a:fillRect/>
          </a:stretch>
        </p:blipFill>
        <p:spPr bwMode="auto">
          <a:xfrm>
            <a:off x="3733800" y="2590800"/>
            <a:ext cx="16002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TextBox 12">
            <a:extLst>
              <a:ext uri="{FF2B5EF4-FFF2-40B4-BE49-F238E27FC236}">
                <a16:creationId xmlns:a16="http://schemas.microsoft.com/office/drawing/2014/main" id="{76DE99CD-ED56-8047-86A1-4838D0BD5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343400"/>
            <a:ext cx="160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800" b="1">
                <a:latin typeface="Arial Narrow" panose="020B0604020202020204" pitchFamily="34" charset="0"/>
              </a:rPr>
              <a:t>K.Weierstrass, Germania, 1860</a:t>
            </a:r>
          </a:p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</p:txBody>
      </p:sp>
      <p:pic>
        <p:nvPicPr>
          <p:cNvPr id="24589" name="Picture 13" descr="Augustine_Cauchy.jpg">
            <a:extLst>
              <a:ext uri="{FF2B5EF4-FFF2-40B4-BE49-F238E27FC236}">
                <a16:creationId xmlns:a16="http://schemas.microsoft.com/office/drawing/2014/main" id="{D7545E05-8A99-2745-B50C-9515FC0903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0" r="12546" b="26067"/>
          <a:stretch>
            <a:fillRect/>
          </a:stretch>
        </p:blipFill>
        <p:spPr bwMode="auto">
          <a:xfrm>
            <a:off x="2209800" y="2590800"/>
            <a:ext cx="14065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TextBox 14">
            <a:extLst>
              <a:ext uri="{FF2B5EF4-FFF2-40B4-BE49-F238E27FC236}">
                <a16:creationId xmlns:a16="http://schemas.microsoft.com/office/drawing/2014/main" id="{9C110B0D-FF82-7F4C-9927-2BA87E79A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419600"/>
            <a:ext cx="144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800" b="1">
                <a:latin typeface="Arial Narrow" panose="020B0604020202020204" pitchFamily="34" charset="0"/>
              </a:rPr>
              <a:t>A.Cauchy, Francia, 1820</a:t>
            </a:r>
          </a:p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</p:txBody>
      </p:sp>
      <p:pic>
        <p:nvPicPr>
          <p:cNvPr id="24591" name="Picture 15" descr="Joseph_Louis_Lagrange2.jpg">
            <a:extLst>
              <a:ext uri="{FF2B5EF4-FFF2-40B4-BE49-F238E27FC236}">
                <a16:creationId xmlns:a16="http://schemas.microsoft.com/office/drawing/2014/main" id="{99380DB9-5B82-9843-B9CA-C4FE68D094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3" t="9940" r="26527" b="34993"/>
          <a:stretch>
            <a:fillRect/>
          </a:stretch>
        </p:blipFill>
        <p:spPr bwMode="auto">
          <a:xfrm>
            <a:off x="685800" y="2590800"/>
            <a:ext cx="1447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2" name="TextBox 16">
            <a:extLst>
              <a:ext uri="{FF2B5EF4-FFF2-40B4-BE49-F238E27FC236}">
                <a16:creationId xmlns:a16="http://schemas.microsoft.com/office/drawing/2014/main" id="{7984A700-B7AA-5644-9E19-1B764C64B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196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800" b="1">
                <a:latin typeface="Arial Narrow" panose="020B0604020202020204" pitchFamily="34" charset="0"/>
              </a:rPr>
              <a:t>J.Lagrange, Italia - Francia, 1797</a:t>
            </a:r>
          </a:p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DFD5157C-AC0E-9C4B-8258-5FFF4C190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9200" y="6381750"/>
            <a:ext cx="30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56546C-4CD7-904B-A08C-88AEBC3A5340}" type="slidenum">
              <a:rPr lang="it-IT" altLang="it-IT" sz="1400"/>
              <a:pPr eaLnBrk="1" hangingPunct="1"/>
              <a:t>9</a:t>
            </a:fld>
            <a:endParaRPr lang="it-IT" altLang="it-IT" sz="1400"/>
          </a:p>
        </p:txBody>
      </p:sp>
      <p:sp>
        <p:nvSpPr>
          <p:cNvPr id="25603" name="Footer Placeholder 5">
            <a:extLst>
              <a:ext uri="{FF2B5EF4-FFF2-40B4-BE49-F238E27FC236}">
                <a16:creationId xmlns:a16="http://schemas.microsoft.com/office/drawing/2014/main" id="{86E8FA54-D2C1-4440-B6BD-0EF606E40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25604" name="Title 4">
            <a:extLst>
              <a:ext uri="{FF2B5EF4-FFF2-40B4-BE49-F238E27FC236}">
                <a16:creationId xmlns:a16="http://schemas.microsoft.com/office/drawing/2014/main" id="{1B6B2AC7-649B-CD41-8C7A-0D954F1A8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229600" cy="685800"/>
          </a:xfrm>
        </p:spPr>
        <p:txBody>
          <a:bodyPr anchor="t"/>
          <a:lstStyle/>
          <a:p>
            <a:r>
              <a:rPr lang="it-IT" altLang="it-IT" sz="3600" b="1">
                <a:solidFill>
                  <a:srgbClr val="FF0000"/>
                </a:solidFill>
                <a:latin typeface="Arial Narrow" panose="020B0604020202020204" pitchFamily="34" charset="0"/>
              </a:rPr>
              <a:t>Simboli e formule</a:t>
            </a:r>
            <a:endParaRPr lang="it-IT" altLang="it-IT" sz="3600">
              <a:solidFill>
                <a:srgbClr val="FF0000"/>
              </a:solidFill>
            </a:endParaRPr>
          </a:p>
        </p:txBody>
      </p:sp>
      <p:sp>
        <p:nvSpPr>
          <p:cNvPr id="25605" name="TextBox 9">
            <a:extLst>
              <a:ext uri="{FF2B5EF4-FFF2-40B4-BE49-F238E27FC236}">
                <a16:creationId xmlns:a16="http://schemas.microsoft.com/office/drawing/2014/main" id="{CB34B3CD-8961-5540-8CDC-159E24DD2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153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In particolare, dalla metà del 1600 compare il simbolo </a:t>
            </a:r>
            <a:r>
              <a:rPr lang="it-IT" altLang="it-IT" sz="3200" b="1">
                <a:latin typeface="Arial Narrow" panose="020B0604020202020204" pitchFamily="34" charset="0"/>
              </a:rPr>
              <a:t>∞ </a:t>
            </a:r>
            <a:r>
              <a:rPr lang="it-IT" altLang="it-IT" sz="2800" b="1">
                <a:latin typeface="Arial Narrow" panose="020B0604020202020204" pitchFamily="34" charset="0"/>
              </a:rPr>
              <a:t>(infinito) che, dalla fine del 1800, compare in formule con un significato condiviso. Ecco un primo esempio.         </a:t>
            </a:r>
          </a:p>
          <a:p>
            <a:pPr eaLnBrk="1" hangingPunct="1"/>
            <a:endParaRPr lang="it-IT" altLang="it-IT" sz="1000" b="1">
              <a:latin typeface="Arial Narrow" panose="020B0604020202020204" pitchFamily="34" charset="0"/>
            </a:endParaRPr>
          </a:p>
        </p:txBody>
      </p:sp>
      <p:pic>
        <p:nvPicPr>
          <p:cNvPr id="25606" name="Picture 6" descr="Schermata 2016-06-02 alle 12.48.06.png">
            <a:extLst>
              <a:ext uri="{FF2B5EF4-FFF2-40B4-BE49-F238E27FC236}">
                <a16:creationId xmlns:a16="http://schemas.microsoft.com/office/drawing/2014/main" id="{1637A642-5B81-0D43-ADA8-08F4FB7DA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62200"/>
            <a:ext cx="1905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Box 7">
            <a:extLst>
              <a:ext uri="{FF2B5EF4-FFF2-40B4-BE49-F238E27FC236}">
                <a16:creationId xmlns:a16="http://schemas.microsoft.com/office/drawing/2014/main" id="{9C5B10B9-4A45-5E4C-9F36-1CCF2049A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0"/>
            <a:ext cx="4114800" cy="1384300"/>
          </a:xfrm>
          <a:prstGeom prst="rect">
            <a:avLst/>
          </a:prstGeom>
          <a:solidFill>
            <a:schemeClr val="bg1"/>
          </a:solidFill>
          <a:ln w="31750">
            <a:solidFill>
              <a:srgbClr val="FFE50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800" b="1">
                <a:latin typeface="Arial Narrow" panose="020B0604020202020204" pitchFamily="34" charset="0"/>
              </a:rPr>
              <a:t>Vuol dire</a:t>
            </a:r>
          </a:p>
          <a:p>
            <a:pPr eaLnBrk="1" hangingPunct="1"/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‘sostituisco a x numeri positivi sempre più grandi’</a:t>
            </a:r>
          </a:p>
        </p:txBody>
      </p:sp>
      <p:sp>
        <p:nvSpPr>
          <p:cNvPr id="25608" name="TextBox 8">
            <a:extLst>
              <a:ext uri="{FF2B5EF4-FFF2-40B4-BE49-F238E27FC236}">
                <a16:creationId xmlns:a16="http://schemas.microsoft.com/office/drawing/2014/main" id="{294B0FBC-2DE1-7741-B5B9-C993229DF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048000"/>
            <a:ext cx="3581400" cy="954088"/>
          </a:xfrm>
          <a:prstGeom prst="rect">
            <a:avLst/>
          </a:prstGeom>
          <a:solidFill>
            <a:schemeClr val="bg1"/>
          </a:solidFill>
          <a:ln w="31750">
            <a:solidFill>
              <a:srgbClr val="FFE50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800" b="1">
                <a:latin typeface="Arial Narrow" panose="020B0604020202020204" pitchFamily="34" charset="0"/>
              </a:rPr>
              <a:t>Si legge</a:t>
            </a:r>
          </a:p>
          <a:p>
            <a:pPr eaLnBrk="1" hangingPunct="1"/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‘x tende a più infinito’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7CDBC5-5A75-8A4C-9920-D2AEDE7E645D}"/>
              </a:ext>
            </a:extLst>
          </p:cNvPr>
          <p:cNvCxnSpPr>
            <a:cxnSpLocks noChangeShapeType="1"/>
            <a:endCxn id="25607" idx="0"/>
          </p:cNvCxnSpPr>
          <p:nvPr/>
        </p:nvCxnSpPr>
        <p:spPr bwMode="auto">
          <a:xfrm rot="10800000" flipV="1">
            <a:off x="2286000" y="2635250"/>
            <a:ext cx="1371600" cy="412750"/>
          </a:xfrm>
          <a:prstGeom prst="line">
            <a:avLst/>
          </a:prstGeom>
          <a:noFill/>
          <a:ln w="25400">
            <a:solidFill>
              <a:srgbClr val="FFE50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4E76EA-BC3C-F847-B255-F5A0745566FA}"/>
              </a:ext>
            </a:extLst>
          </p:cNvPr>
          <p:cNvCxnSpPr>
            <a:cxnSpLocks noChangeShapeType="1"/>
            <a:endCxn id="25608" idx="0"/>
          </p:cNvCxnSpPr>
          <p:nvPr/>
        </p:nvCxnSpPr>
        <p:spPr bwMode="auto">
          <a:xfrm>
            <a:off x="5600700" y="2590800"/>
            <a:ext cx="1447800" cy="457200"/>
          </a:xfrm>
          <a:prstGeom prst="line">
            <a:avLst/>
          </a:prstGeom>
          <a:noFill/>
          <a:ln w="25400">
            <a:solidFill>
              <a:srgbClr val="FFE50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1" name="TextBox 28">
            <a:extLst>
              <a:ext uri="{FF2B5EF4-FFF2-40B4-BE49-F238E27FC236}">
                <a16:creationId xmlns:a16="http://schemas.microsoft.com/office/drawing/2014/main" id="{D4A96298-7460-FF44-B051-7859A5F7F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00600"/>
            <a:ext cx="8382000" cy="1446213"/>
          </a:xfrm>
          <a:prstGeom prst="rect">
            <a:avLst/>
          </a:prstGeom>
          <a:solidFill>
            <a:srgbClr val="FEFF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800" b="1">
                <a:latin typeface="Arial Narrow" panose="020B0604020202020204" pitchFamily="34" charset="0"/>
              </a:rPr>
              <a:t>Attenzione!</a:t>
            </a:r>
          </a:p>
          <a:p>
            <a:pPr eaLnBrk="1" hangingPunct="1"/>
            <a:r>
              <a:rPr lang="it-IT" altLang="it-IT" sz="2800" b="1" i="1">
                <a:latin typeface="Arial Narrow" panose="020B0604020202020204" pitchFamily="34" charset="0"/>
              </a:rPr>
              <a:t>Tutta la formula </a:t>
            </a:r>
            <a:r>
              <a:rPr lang="it-IT" altLang="it-IT" sz="2800" b="1">
                <a:latin typeface="Arial Narrow" panose="020B0604020202020204" pitchFamily="34" charset="0"/>
              </a:rPr>
              <a:t>ha il significato indicato; </a:t>
            </a:r>
          </a:p>
          <a:p>
            <a:pPr eaLnBrk="1" hangingPunct="1"/>
            <a:r>
              <a:rPr lang="it-IT" altLang="it-IT" sz="3200" b="1">
                <a:latin typeface="Arial Narrow" panose="020B0604020202020204" pitchFamily="34" charset="0"/>
              </a:rPr>
              <a:t>+∞ </a:t>
            </a:r>
            <a:r>
              <a:rPr lang="it-IT" altLang="it-IT" sz="2800" b="1">
                <a:latin typeface="Arial Narrow" panose="020B0604020202020204" pitchFamily="34" charset="0"/>
              </a:rPr>
              <a:t>NON indica un numero che posso sostituire a </a:t>
            </a:r>
            <a:r>
              <a:rPr lang="it-IT" altLang="it-IT" sz="2800" b="1" i="1">
                <a:latin typeface="Arial Narrow" panose="020B0604020202020204" pitchFamily="34" charset="0"/>
              </a:rPr>
              <a:t>x.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47429</TotalTime>
  <Words>1319</Words>
  <Application>Microsoft Macintosh PowerPoint</Application>
  <PresentationFormat>Presentazione su schermo (4:3)</PresentationFormat>
  <Paragraphs>212</Paragraphs>
  <Slides>30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Collegamenti</vt:lpstr>
      </vt:variant>
      <vt:variant>
        <vt:i4>5</vt:i4>
      </vt:variant>
      <vt:variant>
        <vt:lpstr>Titoli diapositive</vt:lpstr>
      </vt:variant>
      <vt:variant>
        <vt:i4>30</vt:i4>
      </vt:variant>
    </vt:vector>
  </HeadingPairs>
  <TitlesOfParts>
    <vt:vector size="40" baseType="lpstr">
      <vt:lpstr>ＭＳ ゴシック</vt:lpstr>
      <vt:lpstr>Arial</vt:lpstr>
      <vt:lpstr>Arial Narrow</vt:lpstr>
      <vt:lpstr>Times New Roman</vt:lpstr>
      <vt:lpstr>Struttura predefinita</vt:lpstr>
      <vt:lpstr>file:///Users/daniela/Dropbox/Daniela%20files/Lez_Trecca_Privata/LT_preparazione/5.Limiti_preparazione/Limiti1_Preparazione/Limiti1_Documenti/Limiti1_Scheda1corr.doc!OLE_LINK1</vt:lpstr>
      <vt:lpstr>file:///Users/daniela/Dropbox/Daniela%20files/Lez_Trecca_Privata/LT_preparazione/5.Limiti_preparazione/Limiti1_Preparazione/Limiti1_Documenti/Limiti1_Scheda1corr.doc!OLE_LINK4</vt:lpstr>
      <vt:lpstr>file:///Users/daniela/Dropbox/Daniela%20files/Lez_Trecca_Privata/LT_preparazione/5.Limiti_preparazione/Limiti1_Preparazione/Limiti1_Documenti/Limiti1_Scheda1corr.doc!OLE_LINK5</vt:lpstr>
      <vt:lpstr>file:///Users/daniela/Dropbox/Daniela%20files/Lez_Trecca_Privata/LT_preparazione/5.Limiti_preparazione/Limiti1_Preparazione/Limiti1_Documenti/Limiti1_Scheda1corr.doc!OLE_LINK6</vt:lpstr>
      <vt:lpstr>file:///Users/daniela/Dropbox/Daniela%20files/Lez_Trecca_Privata/LT_preparazione/5.Limiti_preparazione/Limiti1_Preparazione/Limiti1_Documenti/Limiti1_Scheda1corr.doc!OLE_LINK7</vt:lpstr>
      <vt:lpstr>Limiti di funzioni per x che tende all’infinito</vt:lpstr>
      <vt:lpstr>La crescita della popolazione mondiale</vt:lpstr>
      <vt:lpstr>Presentazione standard di PowerPoint</vt:lpstr>
      <vt:lpstr>Presentazione standard di PowerPoint</vt:lpstr>
      <vt:lpstr>Presentazione standard di PowerPoint</vt:lpstr>
      <vt:lpstr>Crescita della popolazione: due modelli</vt:lpstr>
      <vt:lpstr>Dai modelli allo studio matematico </vt:lpstr>
      <vt:lpstr>Uno sguardo alla storia</vt:lpstr>
      <vt:lpstr>Simboli e formule</vt:lpstr>
      <vt:lpstr>Andamento di funzioni per x che tende a +∞</vt:lpstr>
      <vt:lpstr>Andamento A</vt:lpstr>
      <vt:lpstr>Andamento B</vt:lpstr>
      <vt:lpstr>Vocabolario matematico</vt:lpstr>
      <vt:lpstr>Andamento C</vt:lpstr>
      <vt:lpstr>Asintoto orizzontale</vt:lpstr>
      <vt:lpstr>Andamento D</vt:lpstr>
      <vt:lpstr>Andamento 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Acustica_Presenta2</dc:title>
  <dc:subject/>
  <dc:creator>Valenti</dc:creator>
  <cp:keywords/>
  <dc:description/>
  <cp:lastModifiedBy>Microsoft Office User</cp:lastModifiedBy>
  <cp:revision>1567</cp:revision>
  <dcterms:created xsi:type="dcterms:W3CDTF">2016-06-15T07:55:08Z</dcterms:created>
  <dcterms:modified xsi:type="dcterms:W3CDTF">2021-04-05T12:19:54Z</dcterms:modified>
  <cp:category/>
</cp:coreProperties>
</file>