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media/image52.jpg" ContentType="image/png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90" r:id="rId2"/>
    <p:sldId id="593" r:id="rId3"/>
    <p:sldId id="594" r:id="rId4"/>
    <p:sldId id="595" r:id="rId5"/>
    <p:sldId id="596" r:id="rId6"/>
    <p:sldId id="597" r:id="rId7"/>
    <p:sldId id="598" r:id="rId8"/>
    <p:sldId id="581" r:id="rId9"/>
    <p:sldId id="599" r:id="rId10"/>
    <p:sldId id="600" r:id="rId11"/>
    <p:sldId id="601" r:id="rId12"/>
    <p:sldId id="602" r:id="rId13"/>
    <p:sldId id="585" r:id="rId14"/>
    <p:sldId id="584" r:id="rId15"/>
    <p:sldId id="603" r:id="rId16"/>
    <p:sldId id="606" r:id="rId17"/>
    <p:sldId id="608" r:id="rId18"/>
    <p:sldId id="609" r:id="rId19"/>
    <p:sldId id="586" r:id="rId20"/>
    <p:sldId id="587" r:id="rId21"/>
    <p:sldId id="588" r:id="rId22"/>
    <p:sldId id="589" r:id="rId23"/>
    <p:sldId id="590" r:id="rId24"/>
    <p:sldId id="591" r:id="rId25"/>
    <p:sldId id="604" r:id="rId26"/>
    <p:sldId id="605" r:id="rId27"/>
    <p:sldId id="610" r:id="rId28"/>
    <p:sldId id="611" r:id="rId29"/>
    <p:sldId id="612" r:id="rId30"/>
  </p:sldIdLst>
  <p:sldSz cx="9144000" cy="6858000" type="screen4x3"/>
  <p:notesSz cx="6650038" cy="97837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8"/>
    <a:srgbClr val="0000FF"/>
    <a:srgbClr val="FFFBEF"/>
    <a:srgbClr val="DBFF81"/>
    <a:srgbClr val="D5FC79"/>
    <a:srgbClr val="3A7B53"/>
    <a:srgbClr val="D2FDFF"/>
    <a:srgbClr val="CAFAFF"/>
    <a:srgbClr val="CDFBFF"/>
    <a:srgbClr val="C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85"/>
    <p:restoredTop sz="91411"/>
  </p:normalViewPr>
  <p:slideViewPr>
    <p:cSldViewPr>
      <p:cViewPr varScale="1">
        <p:scale>
          <a:sx n="115" d="100"/>
          <a:sy n="115" d="100"/>
        </p:scale>
        <p:origin x="1272" y="192"/>
      </p:cViewPr>
      <p:guideLst>
        <p:guide orient="horz" pos="25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E89D4F-F439-AE47-B432-301521FA13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4FFD13-C5BC-0944-B49C-A7B5A7938C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C476F08-5334-A340-9B71-913A92C6B137}" type="datetime1">
              <a:rPr lang="it-IT" altLang="it-IT"/>
              <a:pPr>
                <a:defRPr/>
              </a:pPr>
              <a:t>13/06/23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98AFB-F60A-8D4D-9965-48E509A15B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0C075-71FD-624D-9443-77CE6D598D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F00A3D6-85AC-F74E-96B1-BE7851F26D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D5D0A1-AD1D-864C-90CC-8974FBA7BB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6DECA5-2038-A743-A702-4F2FA6AE33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DC0AEE0-0324-F64A-AEFB-A5D540362CF7}" type="datetime1">
              <a:rPr lang="it-IT" altLang="it-IT"/>
              <a:pPr>
                <a:defRPr/>
              </a:pPr>
              <a:t>13/06/23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DEF7D-47BD-B345-B614-41EC78D4E0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7548A8-8DE9-7245-BD96-E87D5741E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B7599-862A-6E48-B363-DD9F297C5E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5F9F4-42C3-9E4E-B140-15F897E2A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34650B-6E8C-DE4B-B569-F2F172E1C6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46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40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01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30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37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862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79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11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15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8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44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29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69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614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54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28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90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94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297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940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90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4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1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5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82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78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98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30DBC51-9F7C-774C-833F-4B2A92A47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DF67E5B4-A774-3A4A-8605-EAB4BA4E2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31D48354-FA48-974F-9FEF-505389000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CD6E9-A66D-D248-B773-24F3D4C7D83C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0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3D3690-5E15-5140-9943-8B48A4F79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7329E8-72B5-D943-A327-5171D6DECA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49577E-C0AC-C344-8DF1-285CF0FE0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F59F3-244C-014A-ADCC-913B85EF5A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608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649CB2-5F34-5E47-B5AE-E8925657CC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A5BFE0-8B55-3A47-91CA-6931AF612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F5B64-BB1C-054F-B2E5-335647F6E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A84AE-B5FA-EB44-869D-A11D5972FF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287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3A8221-A284-FC4B-A949-690D596AA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ADAA6D-34C7-F34A-9BAB-CD157CEB6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2AAB81-0BE8-794A-873D-B5C60846F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B85C-7DD9-554C-9040-59AAD98BBF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618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60DCED-B443-B24B-9F19-3AB05FBB6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6A92CC-DD69-7146-ADC9-3098800599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7C2F58-E060-0B4A-9803-949D225F4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54F4E-390F-EF4D-9A7F-832ED89CDE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9627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5C6FF9B-00A5-C849-90F3-2A44D362C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B700C1F-B901-4743-947D-18B0E2F6A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Valenti, 2023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060D10B-E88E-A44B-A2A9-F0FA4E6931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3E7C5-DB24-3949-B6B5-9D5D3B1212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0860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369F3E-13DC-BF4D-B226-4F8866391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BF70E6-E796-9D48-8D9D-0D1AE7F88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Valenti, 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79FCE3-2FB5-7442-9303-A1AC1D953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80356-6A9E-5348-9871-C56B31E2639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981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02A402-52DE-8D4B-90E8-77302D266D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F01DEF-0A1F-4848-BFEE-4B5355AE4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BF1BDC-7D5D-9546-94E9-3A2CC643F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72A6-6E1D-9B4A-B3D2-C90F1E5B1C8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748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6D48DF-8EB8-B741-B83C-2E8779C85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B9A782-195C-E84E-964A-2410084AB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AC68D8-582F-7D46-82C5-2C3773B71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5EE4F-6DE1-FF41-B2AE-32F35FAB92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498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CB4500-F076-6D4D-9819-D228A9AEDD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6BBAF8-59C3-6F42-AB48-5429AF3BC6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99155D-CD0C-1640-BDBF-53652BC25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3D442-5916-5B44-AAD1-2B76EAFE0DC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075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2CA38D6-4E88-2B40-B76D-1FE4C9FCD2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5CB32D-0F25-2641-B671-2C8C413AC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Valenti, 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C66F82-4324-FB49-A994-12B13BE6B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C474-77BC-CA48-B815-5EA5DC9BB3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392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081FF96-6EF6-0E4C-AC88-2D3C6B5CF1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9E4293-0E00-BA41-945F-92A8BFD233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Valenti, 2023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EB55B8-C797-6248-9BE0-27ECE5306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98B4C-5511-234F-B5FC-F7D7FC4BD8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720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8F4BBE-0166-1948-8380-6F2AE2FC2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877349-7006-2542-939C-02C99A06A2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Valenti, 2023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7C3536-D161-B649-9DD3-37CB7227A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8674B-E6FF-4048-A45C-C2FAC8A1CE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889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BEEEC-A5A3-3A48-B3BB-E1557DD60D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016EEF-E596-0A48-86A8-804ACCDB1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2F25C1-9012-564F-A897-B2B948C89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8BA5-3FBE-6149-AD12-5E1C257B80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71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9D81ED-B151-BA42-8DFE-4FCE06AA3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DAC078-E768-4A46-ACCB-CA63D1359E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Claudio Gori Giorgi e Daniela Valenti,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2BF69D-DF16-574D-B0C6-7310F021B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8F6C4-E236-B742-9697-DDF4FF1FB8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641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1C4740-6207-C241-B12F-5889DF133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594345-9CED-6546-95D9-2FD3D01CE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8360DF5-4453-A549-ADA6-5723428556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79C35A-B691-6F47-9E6F-5AC1A25244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Claudio Gori Giorgi e Daniela Valenti, 2023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6DDA81-89C4-0A41-AD23-289EB0A39A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BE5B43C-513B-AB45-A0CF-29DC1A6DDB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42.png"/><Relationship Id="rId5" Type="http://schemas.openxmlformats.org/officeDocument/2006/relationships/image" Target="../media/image360.png"/><Relationship Id="rId10" Type="http://schemas.openxmlformats.org/officeDocument/2006/relationships/image" Target="../media/image410.png"/><Relationship Id="rId4" Type="http://schemas.openxmlformats.org/officeDocument/2006/relationships/image" Target="../media/image40.png"/><Relationship Id="rId9" Type="http://schemas.openxmlformats.org/officeDocument/2006/relationships/image" Target="../media/image4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6E47ED8D-D44F-5E44-9B35-DEA1AEFF7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6976" y="2348880"/>
            <a:ext cx="8159824" cy="1368152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Integrali e calcolo di aree</a:t>
            </a:r>
          </a:p>
        </p:txBody>
      </p:sp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74" y="6245225"/>
            <a:ext cx="213573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Valenti,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20802" y="6472429"/>
            <a:ext cx="388843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Valenti,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855192" y="5713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cs typeface="Arial" panose="020B0604020202020204" pitchFamily="34" charset="0"/>
              </a:rPr>
              <a:t>Come spiego il risultato?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18D8A6EB-178C-9248-9398-C8C52B4B9F74}"/>
                  </a:ext>
                </a:extLst>
              </p:cNvPr>
              <p:cNvSpPr/>
              <p:nvPr/>
            </p:nvSpPr>
            <p:spPr>
              <a:xfrm>
                <a:off x="313288" y="641059"/>
                <a:ext cx="5194823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200" b="1" dirty="0"/>
                  <a:t>Torno all’origine degli integrali: l’integrale è il limite di una somma di prodotti </a:t>
                </a:r>
                <a14:m>
                  <m:oMath xmlns:m="http://schemas.openxmlformats.org/officeDocument/2006/math"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it-IT" sz="2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it-IT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⋅∆</m:t>
                    </m:r>
                    <m:r>
                      <a:rPr lang="it-IT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it-IT" sz="2200" b="1" dirty="0">
                    <a:solidFill>
                      <a:schemeClr val="tx1"/>
                    </a:solidFill>
                  </a:rPr>
                  <a:t>, con  </a:t>
                </a:r>
                <a14:m>
                  <m:oMath xmlns:m="http://schemas.openxmlformats.org/officeDocument/2006/math">
                    <m:r>
                      <a:rPr lang="it-IT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it-IT" sz="2200" b="1" dirty="0">
                    <a:solidFill>
                      <a:schemeClr val="tx1"/>
                    </a:solidFill>
                  </a:rPr>
                  <a:t> &gt; 0.</a:t>
                </a:r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18D8A6EB-178C-9248-9398-C8C52B4B9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88" y="641059"/>
                <a:ext cx="5194823" cy="1107996"/>
              </a:xfrm>
              <a:prstGeom prst="rect">
                <a:avLst/>
              </a:prstGeom>
              <a:blipFill>
                <a:blip r:embed="rId3"/>
                <a:stretch>
                  <a:fillRect l="-1463" t="-2247" r="-244" b="-89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tangolo 21">
            <a:extLst>
              <a:ext uri="{FF2B5EF4-FFF2-40B4-BE49-F238E27FC236}">
                <a16:creationId xmlns:a16="http://schemas.microsoft.com/office/drawing/2014/main" id="{DA66179E-9877-9647-9EE4-19AA6E4D6505}"/>
              </a:ext>
            </a:extLst>
          </p:cNvPr>
          <p:cNvSpPr/>
          <p:nvPr/>
        </p:nvSpPr>
        <p:spPr>
          <a:xfrm>
            <a:off x="193352" y="4807600"/>
            <a:ext cx="73309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dirty="0"/>
              <a:t>L’esempio fa capire un risultato di carattere generale.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7F5A340E-2729-5D45-AFC7-8B5FF39FDE23}"/>
              </a:ext>
            </a:extLst>
          </p:cNvPr>
          <p:cNvGrpSpPr/>
          <p:nvPr/>
        </p:nvGrpSpPr>
        <p:grpSpPr>
          <a:xfrm>
            <a:off x="268148" y="1741507"/>
            <a:ext cx="5257949" cy="1479486"/>
            <a:chOff x="286163" y="1925520"/>
            <a:chExt cx="5257949" cy="1479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ttangolo 18">
                  <a:extLst>
                    <a:ext uri="{FF2B5EF4-FFF2-40B4-BE49-F238E27FC236}">
                      <a16:creationId xmlns:a16="http://schemas.microsoft.com/office/drawing/2014/main" id="{F94F7FC8-5F01-5B48-B8DD-5C15CA3A95EE}"/>
                    </a:ext>
                  </a:extLst>
                </p:cNvPr>
                <p:cNvSpPr/>
                <p:nvPr/>
              </p:nvSpPr>
              <p:spPr>
                <a:xfrm>
                  <a:off x="286163" y="1925520"/>
                  <a:ext cx="525794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≅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it-IT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it-IT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∙∆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it-IT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it-IT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∙∆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+…+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it-IT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it-IT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b>
                        </m:sSub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)∙∆</m:t>
                        </m:r>
                        <m:r>
                          <a:rPr 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oMath>
                    </m:oMathPara>
                  </a14:m>
                  <a:endParaRPr lang="it-IT" sz="2000" b="1" dirty="0"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Rettangolo 18">
                  <a:extLst>
                    <a:ext uri="{FF2B5EF4-FFF2-40B4-BE49-F238E27FC236}">
                      <a16:creationId xmlns:a16="http://schemas.microsoft.com/office/drawing/2014/main" id="{F94F7FC8-5F01-5B48-B8DD-5C15CA3A95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163" y="1925520"/>
                  <a:ext cx="5257948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86A61DF5-3FE1-784F-B793-62CD74474FF8}"/>
                    </a:ext>
                  </a:extLst>
                </p:cNvPr>
                <p:cNvSpPr txBox="1"/>
                <p:nvPr/>
              </p:nvSpPr>
              <p:spPr>
                <a:xfrm>
                  <a:off x="316294" y="2327788"/>
                  <a:ext cx="5227818" cy="107721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b="1" dirty="0">
                      <a:solidFill>
                        <a:srgbClr val="0000FF"/>
                      </a:solidFill>
                      <a:ea typeface="Cambria Math" panose="02040503050406030204" pitchFamily="18" charset="0"/>
                      <a:cs typeface="Arial" panose="020B0604020202020204" pitchFamily="34" charset="0"/>
                    </a:rPr>
                    <a:t>Se </a:t>
                  </a:r>
                  <a14:m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it-IT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it-IT" sz="2000" b="1" dirty="0">
                      <a:solidFill>
                        <a:srgbClr val="0000FF"/>
                      </a:solidFill>
                    </a:rPr>
                    <a:t> &lt; 0, </a:t>
                  </a:r>
                  <a14:m>
                    <m:oMath xmlns:m="http://schemas.openxmlformats.org/officeDocument/2006/math">
                      <m:r>
                        <a:rPr lang="it-IT" sz="2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it-IT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it-IT" sz="2000" b="1" dirty="0">
                      <a:solidFill>
                        <a:srgbClr val="0000FF"/>
                      </a:solidFill>
                    </a:rPr>
                    <a:t> &lt; 0, …, </a:t>
                  </a:r>
                  <a14:m>
                    <m:oMath xmlns:m="http://schemas.openxmlformats.org/officeDocument/2006/math">
                      <m:r>
                        <a:rPr lang="it-IT" sz="2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it-IT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it-IT" sz="2000" b="1" dirty="0">
                      <a:solidFill>
                        <a:srgbClr val="0000FF"/>
                      </a:solidFill>
                    </a:rPr>
                    <a:t> &lt; 0 </a:t>
                  </a:r>
                </a:p>
                <a:p>
                  <a:r>
                    <a:rPr lang="it-IT" sz="2000" b="1" dirty="0">
                      <a:solidFill>
                        <a:srgbClr val="FF0000"/>
                      </a:solidFill>
                    </a:rPr>
                    <a:t>                              </a:t>
                  </a:r>
                  <a14:m>
                    <m:oMath xmlns:m="http://schemas.openxmlformats.org/officeDocument/2006/math">
                      <m:r>
                        <a:rPr lang="it-IT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a14:m>
                  <a:endParaRPr lang="it-IT" sz="2400" b="1" dirty="0">
                    <a:solidFill>
                      <a:srgbClr val="FF0000"/>
                    </a:solidFill>
                  </a:endParaRPr>
                </a:p>
                <a:p>
                  <a:r>
                    <a:rPr lang="it-IT" sz="2000" b="1" dirty="0">
                      <a:solidFill>
                        <a:srgbClr val="FF0000"/>
                      </a:solidFill>
                    </a:rPr>
                    <a:t>                          T &lt; 0</a:t>
                  </a:r>
                </a:p>
              </p:txBody>
            </p:sp>
          </mc:Choice>
          <mc:Fallback xmlns="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86A61DF5-3FE1-784F-B793-62CD74474F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294" y="2327788"/>
                  <a:ext cx="5227818" cy="1077218"/>
                </a:xfrm>
                <a:prstGeom prst="rect">
                  <a:avLst/>
                </a:prstGeom>
                <a:blipFill>
                  <a:blip r:embed="rId5"/>
                  <a:stretch>
                    <a:fillRect l="-969" t="-2326" b="-814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0DD0E66-0BDE-CF40-939E-C0CE64882FE4}"/>
                  </a:ext>
                </a:extLst>
              </p:cNvPr>
              <p:cNvSpPr txBox="1"/>
              <p:nvPr/>
            </p:nvSpPr>
            <p:spPr>
              <a:xfrm>
                <a:off x="193352" y="3759300"/>
                <a:ext cx="6917176" cy="9845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22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it-IT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it-IT" sz="22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2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it-IT" sz="2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2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22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it-IT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it-IT" sz="2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t-IT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it-IT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it-IT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it-IT" sz="2200" b="1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0DD0E66-0BDE-CF40-939E-C0CE64882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52" y="3759300"/>
                <a:ext cx="6917176" cy="984500"/>
              </a:xfrm>
              <a:prstGeom prst="rect">
                <a:avLst/>
              </a:prstGeom>
              <a:blipFill>
                <a:blip r:embed="rId6"/>
                <a:stretch>
                  <a:fillRect l="-15751" t="-124051" b="-1924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tangolo 24">
            <a:extLst>
              <a:ext uri="{FF2B5EF4-FFF2-40B4-BE49-F238E27FC236}">
                <a16:creationId xmlns:a16="http://schemas.microsoft.com/office/drawing/2014/main" id="{DA697D8B-4230-0041-AF2A-C558DD047982}"/>
              </a:ext>
            </a:extLst>
          </p:cNvPr>
          <p:cNvSpPr/>
          <p:nvPr/>
        </p:nvSpPr>
        <p:spPr>
          <a:xfrm>
            <a:off x="268148" y="3328413"/>
            <a:ext cx="21018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/>
              <a:t>E infatti trovo: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4EEE92B1-DB0A-EF42-8A10-F22B9AA9A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2030" y="672525"/>
            <a:ext cx="3371970" cy="293818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C2F1204-FE75-0348-B93C-04E1CE892D4F}"/>
              </a:ext>
            </a:extLst>
          </p:cNvPr>
          <p:cNvSpPr/>
          <p:nvPr/>
        </p:nvSpPr>
        <p:spPr>
          <a:xfrm>
            <a:off x="193352" y="5253487"/>
            <a:ext cx="7619008" cy="1107996"/>
          </a:xfrm>
          <a:prstGeom prst="rect">
            <a:avLst/>
          </a:prstGeom>
          <a:solidFill>
            <a:srgbClr val="FFFEE8"/>
          </a:solidFill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0000FF"/>
                </a:solidFill>
              </a:rPr>
              <a:t>L’integrale misura l’area sotto il grafico di una funzione, ma, se la curva è sotto l’asse delle ascisse, il risultato ottenuto è negativo:  è l’opposto dell’area. </a:t>
            </a:r>
          </a:p>
        </p:txBody>
      </p:sp>
    </p:spTree>
    <p:extLst>
      <p:ext uri="{BB962C8B-B14F-4D97-AF65-F5344CB8AC3E}">
        <p14:creationId xmlns:p14="http://schemas.microsoft.com/office/powerpoint/2010/main" val="225160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8" y="6381750"/>
            <a:ext cx="212372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Claudio Gori Giorgi e Daniela Valenti, 2023</a:t>
            </a:r>
            <a:endParaRPr lang="it-IT" altLang="it-IT" sz="1400" i="1" dirty="0"/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467544" y="246999"/>
            <a:ext cx="798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Due casi per il calcolo dell’area sotto la retta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946EE8FC-57B8-9C43-B63E-13E884B46C6C}"/>
              </a:ext>
            </a:extLst>
          </p:cNvPr>
          <p:cNvGrpSpPr/>
          <p:nvPr/>
        </p:nvGrpSpPr>
        <p:grpSpPr>
          <a:xfrm>
            <a:off x="395536" y="1074011"/>
            <a:ext cx="8431785" cy="5028391"/>
            <a:chOff x="395536" y="1074011"/>
            <a:chExt cx="8431785" cy="5028391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FD5BFD3E-42DF-E044-AE67-E363C3F6D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3344" y="1576064"/>
              <a:ext cx="3483977" cy="3134803"/>
            </a:xfrm>
            <a:prstGeom prst="rect">
              <a:avLst/>
            </a:prstGeom>
          </p:spPr>
        </p:pic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FE7217F6-A2E4-EC49-8D36-730175918B8F}"/>
                </a:ext>
              </a:extLst>
            </p:cNvPr>
            <p:cNvGrpSpPr/>
            <p:nvPr/>
          </p:nvGrpSpPr>
          <p:grpSpPr>
            <a:xfrm>
              <a:off x="467544" y="1074011"/>
              <a:ext cx="4196237" cy="1597169"/>
              <a:chOff x="238642" y="1116162"/>
              <a:chExt cx="4196237" cy="1597169"/>
            </a:xfrm>
          </p:grpSpPr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613FF42-F8B7-D04E-B478-85C92C8445F8}"/>
                  </a:ext>
                </a:extLst>
              </p:cNvPr>
              <p:cNvSpPr txBox="1"/>
              <p:nvPr/>
            </p:nvSpPr>
            <p:spPr>
              <a:xfrm>
                <a:off x="258415" y="1116162"/>
                <a:ext cx="4176464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 err="1">
                    <a:solidFill>
                      <a:srgbClr val="0000FF"/>
                    </a:solidFill>
                  </a:rPr>
                  <a:t>f</a:t>
                </a:r>
                <a:r>
                  <a:rPr lang="it-IT" sz="2400" b="1" dirty="0">
                    <a:solidFill>
                      <a:srgbClr val="0000FF"/>
                    </a:solidFill>
                  </a:rPr>
                  <a:t>(x) ≥ 0 nell’intervallo [0, 1]</a:t>
                </a:r>
              </a:p>
              <a:p>
                <a:pPr algn="ctr"/>
                <a:r>
                  <a:rPr lang="it-IT" sz="2400" b="1" dirty="0">
                    <a:solidFill>
                      <a:srgbClr val="0000FF"/>
                    </a:solidFill>
                  </a:rPr>
                  <a:t>Curva sopra l’asse x 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ttangolo 22">
                    <a:extLst>
                      <a:ext uri="{FF2B5EF4-FFF2-40B4-BE49-F238E27FC236}">
                        <a16:creationId xmlns:a16="http://schemas.microsoft.com/office/drawing/2014/main" id="{B2B3DF68-33BD-304B-A3DF-40ABEAD83EE3}"/>
                      </a:ext>
                    </a:extLst>
                  </p:cNvPr>
                  <p:cNvSpPr/>
                  <p:nvPr/>
                </p:nvSpPr>
                <p:spPr>
                  <a:xfrm>
                    <a:off x="238642" y="1921511"/>
                    <a:ext cx="4176464" cy="79182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trlP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it-IT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it-IT" sz="2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it-IT" sz="2000" dirty="0"/>
                  </a:p>
                </p:txBody>
              </p:sp>
            </mc:Choice>
            <mc:Fallback xmlns="">
              <p:sp>
                <p:nvSpPr>
                  <p:cNvPr id="23" name="Rettangolo 22">
                    <a:extLst>
                      <a:ext uri="{FF2B5EF4-FFF2-40B4-BE49-F238E27FC236}">
                        <a16:creationId xmlns:a16="http://schemas.microsoft.com/office/drawing/2014/main" id="{B2B3DF68-33BD-304B-A3DF-40ABEAD83EE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642" y="1921511"/>
                    <a:ext cx="4176464" cy="7918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667" t="-149206" b="-228571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55AE4593-4A65-2D4E-8D9C-A85C57080A43}"/>
                </a:ext>
              </a:extLst>
            </p:cNvPr>
            <p:cNvGrpSpPr/>
            <p:nvPr/>
          </p:nvGrpSpPr>
          <p:grpSpPr>
            <a:xfrm>
              <a:off x="395536" y="2953480"/>
              <a:ext cx="4178017" cy="1588864"/>
              <a:chOff x="200151" y="3109293"/>
              <a:chExt cx="4178017" cy="1588864"/>
            </a:xfrm>
          </p:grpSpPr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D0083E32-AC98-C944-9B5B-F2022505B4EE}"/>
                  </a:ext>
                </a:extLst>
              </p:cNvPr>
              <p:cNvSpPr txBox="1"/>
              <p:nvPr/>
            </p:nvSpPr>
            <p:spPr>
              <a:xfrm>
                <a:off x="200151" y="3109293"/>
                <a:ext cx="4176464" cy="830997"/>
              </a:xfrm>
              <a:prstGeom prst="rect">
                <a:avLst/>
              </a:prstGeom>
              <a:solidFill>
                <a:srgbClr val="FFFBE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 err="1">
                    <a:solidFill>
                      <a:srgbClr val="FF0000"/>
                    </a:solidFill>
                  </a:rPr>
                  <a:t>f</a:t>
                </a:r>
                <a:r>
                  <a:rPr lang="it-IT" sz="2400" b="1" dirty="0">
                    <a:solidFill>
                      <a:srgbClr val="FF0000"/>
                    </a:solidFill>
                  </a:rPr>
                  <a:t>(x) &lt; 0 nell’intervallo [1, 2]</a:t>
                </a:r>
              </a:p>
              <a:p>
                <a:pPr algn="ctr"/>
                <a:r>
                  <a:rPr lang="it-IT" sz="2400" b="1" dirty="0">
                    <a:solidFill>
                      <a:srgbClr val="FF0000"/>
                    </a:solidFill>
                  </a:rPr>
                  <a:t>Curva sotto l’asse x 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ttangolo 26">
                    <a:extLst>
                      <a:ext uri="{FF2B5EF4-FFF2-40B4-BE49-F238E27FC236}">
                        <a16:creationId xmlns:a16="http://schemas.microsoft.com/office/drawing/2014/main" id="{BD171674-8D0D-9F46-B2D3-340A010D277E}"/>
                      </a:ext>
                    </a:extLst>
                  </p:cNvPr>
                  <p:cNvSpPr/>
                  <p:nvPr/>
                </p:nvSpPr>
                <p:spPr>
                  <a:xfrm>
                    <a:off x="201704" y="3906337"/>
                    <a:ext cx="4176464" cy="791820"/>
                  </a:xfrm>
                  <a:prstGeom prst="rect">
                    <a:avLst/>
                  </a:prstGeom>
                  <a:solidFill>
                    <a:srgbClr val="FFFBEF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trlP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it-IT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it-IT" sz="2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it-IT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it-IT" sz="2000" dirty="0"/>
                  </a:p>
                </p:txBody>
              </p:sp>
            </mc:Choice>
            <mc:Fallback xmlns="">
              <p:sp>
                <p:nvSpPr>
                  <p:cNvPr id="27" name="Rettangolo 26">
                    <a:extLst>
                      <a:ext uri="{FF2B5EF4-FFF2-40B4-BE49-F238E27FC236}">
                        <a16:creationId xmlns:a16="http://schemas.microsoft.com/office/drawing/2014/main" id="{BD171674-8D0D-9F46-B2D3-340A010D277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704" y="3906337"/>
                    <a:ext cx="4176464" cy="7918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212" t="-146875" b="-225000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BE50E58D-CDB8-2848-88D4-D524E711E653}"/>
                </a:ext>
              </a:extLst>
            </p:cNvPr>
            <p:cNvSpPr txBox="1"/>
            <p:nvPr/>
          </p:nvSpPr>
          <p:spPr>
            <a:xfrm>
              <a:off x="503606" y="4710867"/>
              <a:ext cx="47164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/>
                <a:t>In questo secondo caso, trovo: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ttangolo 28">
                  <a:extLst>
                    <a:ext uri="{FF2B5EF4-FFF2-40B4-BE49-F238E27FC236}">
                      <a16:creationId xmlns:a16="http://schemas.microsoft.com/office/drawing/2014/main" id="{7CA1120E-B874-0244-847A-C7EB5E04D9D7}"/>
                    </a:ext>
                  </a:extLst>
                </p:cNvPr>
                <p:cNvSpPr/>
                <p:nvPr/>
              </p:nvSpPr>
              <p:spPr>
                <a:xfrm>
                  <a:off x="503606" y="5172532"/>
                  <a:ext cx="5079019" cy="929870"/>
                </a:xfrm>
                <a:prstGeom prst="rect">
                  <a:avLst/>
                </a:prstGeom>
                <a:solidFill>
                  <a:srgbClr val="FFFBEF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it-I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it-IT" sz="2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it-I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  <m:e>
                            <m:d>
                              <m:dPr>
                                <m:ctrlP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it-IT" sz="2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  <m:r>
                          <a:rPr lang="it-IT" sz="2400" b="1" i="1">
                            <a:latin typeface="Cambria Math" panose="02040503050406030204" pitchFamily="18" charset="0"/>
                          </a:rPr>
                          <m:t>=−</m:t>
                        </m:r>
                        <m:d>
                          <m:dPr>
                            <m:ctrlP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it-IT" sz="2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it-I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it-IT" sz="2400" dirty="0"/>
                </a:p>
              </p:txBody>
            </p:sp>
          </mc:Choice>
          <mc:Fallback xmlns="">
            <p:sp>
              <p:nvSpPr>
                <p:cNvPr id="29" name="Rettangolo 28">
                  <a:extLst>
                    <a:ext uri="{FF2B5EF4-FFF2-40B4-BE49-F238E27FC236}">
                      <a16:creationId xmlns:a16="http://schemas.microsoft.com/office/drawing/2014/main" id="{7CA1120E-B874-0244-847A-C7EB5E04D9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606" y="5172532"/>
                  <a:ext cx="5079019" cy="929870"/>
                </a:xfrm>
                <a:prstGeom prst="rect">
                  <a:avLst/>
                </a:prstGeom>
                <a:blipFill>
                  <a:blip r:embed="rId6"/>
                  <a:stretch>
                    <a:fillRect l="-2743" t="-154667" b="-232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7083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8" y="6381750"/>
            <a:ext cx="212372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Claudio Gori Giorgi e Daniela Valenti, 2023</a:t>
            </a:r>
            <a:endParaRPr lang="it-IT" altLang="it-IT" sz="1400" i="1" dirty="0"/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467544" y="246999"/>
            <a:ext cx="798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Area complessiva sotto la retta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FD5BFD3E-42DF-E044-AE67-E363C3F6D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200" y="832380"/>
            <a:ext cx="3110121" cy="2798416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FE7217F6-A2E4-EC49-8D36-730175918B8F}"/>
              </a:ext>
            </a:extLst>
          </p:cNvPr>
          <p:cNvGrpSpPr/>
          <p:nvPr/>
        </p:nvGrpSpPr>
        <p:grpSpPr>
          <a:xfrm>
            <a:off x="467544" y="1074011"/>
            <a:ext cx="4196237" cy="1597169"/>
            <a:chOff x="238642" y="1116162"/>
            <a:chExt cx="4196237" cy="1597169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3613FF42-F8B7-D04E-B478-85C92C8445F8}"/>
                </a:ext>
              </a:extLst>
            </p:cNvPr>
            <p:cNvSpPr txBox="1"/>
            <p:nvPr/>
          </p:nvSpPr>
          <p:spPr>
            <a:xfrm>
              <a:off x="258415" y="1116162"/>
              <a:ext cx="417646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 err="1">
                  <a:solidFill>
                    <a:srgbClr val="0000FF"/>
                  </a:solidFill>
                </a:rPr>
                <a:t>f</a:t>
              </a:r>
              <a:r>
                <a:rPr lang="it-IT" sz="2400" b="1" dirty="0">
                  <a:solidFill>
                    <a:srgbClr val="0000FF"/>
                  </a:solidFill>
                </a:rPr>
                <a:t>(x) ≥ 0 nell’intervallo [0, 1]</a:t>
              </a:r>
            </a:p>
            <a:p>
              <a:pPr algn="ctr"/>
              <a:r>
                <a:rPr lang="it-IT" sz="2400" b="1" dirty="0">
                  <a:solidFill>
                    <a:srgbClr val="0000FF"/>
                  </a:solidFill>
                </a:rPr>
                <a:t>Curva sopra l’asse x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ttangolo 22">
                  <a:extLst>
                    <a:ext uri="{FF2B5EF4-FFF2-40B4-BE49-F238E27FC236}">
                      <a16:creationId xmlns:a16="http://schemas.microsoft.com/office/drawing/2014/main" id="{B2B3DF68-33BD-304B-A3DF-40ABEAD83EE3}"/>
                    </a:ext>
                  </a:extLst>
                </p:cNvPr>
                <p:cNvSpPr/>
                <p:nvPr/>
              </p:nvSpPr>
              <p:spPr>
                <a:xfrm>
                  <a:off x="238642" y="1921511"/>
                  <a:ext cx="4176464" cy="7918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it-IT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it-IT" sz="20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2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it-IT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  <m:e>
                            <m:d>
                              <m:dPr>
                                <m:ctrlPr>
                                  <a:rPr lang="it-IT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it-IT" sz="2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it-IT" sz="20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it-IT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it-IT" sz="2000" dirty="0"/>
                </a:p>
              </p:txBody>
            </p:sp>
          </mc:Choice>
          <mc:Fallback xmlns="">
            <p:sp>
              <p:nvSpPr>
                <p:cNvPr id="23" name="Rettangolo 22">
                  <a:extLst>
                    <a:ext uri="{FF2B5EF4-FFF2-40B4-BE49-F238E27FC236}">
                      <a16:creationId xmlns:a16="http://schemas.microsoft.com/office/drawing/2014/main" id="{B2B3DF68-33BD-304B-A3DF-40ABEAD83E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642" y="1921511"/>
                  <a:ext cx="4176464" cy="791820"/>
                </a:xfrm>
                <a:prstGeom prst="rect">
                  <a:avLst/>
                </a:prstGeom>
                <a:blipFill>
                  <a:blip r:embed="rId4"/>
                  <a:stretch>
                    <a:fillRect t="-149206" b="-22857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D0A7467B-C486-AD40-AC19-A9643887634A}"/>
              </a:ext>
            </a:extLst>
          </p:cNvPr>
          <p:cNvGrpSpPr/>
          <p:nvPr/>
        </p:nvGrpSpPr>
        <p:grpSpPr>
          <a:xfrm>
            <a:off x="395535" y="2953480"/>
            <a:ext cx="5079020" cy="1759127"/>
            <a:chOff x="395535" y="2953480"/>
            <a:chExt cx="5079020" cy="1759127"/>
          </a:xfrm>
        </p:grpSpPr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D0083E32-AC98-C944-9B5B-F2022505B4EE}"/>
                </a:ext>
              </a:extLst>
            </p:cNvPr>
            <p:cNvSpPr txBox="1"/>
            <p:nvPr/>
          </p:nvSpPr>
          <p:spPr>
            <a:xfrm>
              <a:off x="395535" y="2953480"/>
              <a:ext cx="5079019" cy="830997"/>
            </a:xfrm>
            <a:prstGeom prst="rect">
              <a:avLst/>
            </a:prstGeom>
            <a:solidFill>
              <a:srgbClr val="FFFB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2400" b="1" dirty="0" err="1">
                  <a:solidFill>
                    <a:srgbClr val="FF0000"/>
                  </a:solidFill>
                </a:rPr>
                <a:t>f</a:t>
              </a:r>
              <a:r>
                <a:rPr lang="it-IT" sz="2400" b="1" dirty="0">
                  <a:solidFill>
                    <a:srgbClr val="FF0000"/>
                  </a:solidFill>
                </a:rPr>
                <a:t>(x) ≤ 0 nell’intervallo [1, 2]</a:t>
              </a:r>
            </a:p>
            <a:p>
              <a:r>
                <a:rPr lang="it-IT" sz="2400" b="1" dirty="0"/>
                <a:t>      Curva sotto l’asse x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ttangolo 28">
                  <a:extLst>
                    <a:ext uri="{FF2B5EF4-FFF2-40B4-BE49-F238E27FC236}">
                      <a16:creationId xmlns:a16="http://schemas.microsoft.com/office/drawing/2014/main" id="{7CA1120E-B874-0244-847A-C7EB5E04D9D7}"/>
                    </a:ext>
                  </a:extLst>
                </p:cNvPr>
                <p:cNvSpPr/>
                <p:nvPr/>
              </p:nvSpPr>
              <p:spPr>
                <a:xfrm>
                  <a:off x="395536" y="3782737"/>
                  <a:ext cx="5079019" cy="929870"/>
                </a:xfrm>
                <a:prstGeom prst="rect">
                  <a:avLst/>
                </a:prstGeom>
                <a:solidFill>
                  <a:srgbClr val="FFFBEF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it-IT" sz="2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it-I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  <m:e>
                            <m:d>
                              <m:dPr>
                                <m:ctrlP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it-IT" sz="2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d>
                          <m:dPr>
                            <m:ctrlP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it-IT" sz="2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it-I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it-IT" sz="2400" dirty="0"/>
                </a:p>
              </p:txBody>
            </p:sp>
          </mc:Choice>
          <mc:Fallback xmlns="">
            <p:sp>
              <p:nvSpPr>
                <p:cNvPr id="29" name="Rettangolo 28">
                  <a:extLst>
                    <a:ext uri="{FF2B5EF4-FFF2-40B4-BE49-F238E27FC236}">
                      <a16:creationId xmlns:a16="http://schemas.microsoft.com/office/drawing/2014/main" id="{7CA1120E-B874-0244-847A-C7EB5E04D9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782737"/>
                  <a:ext cx="5079019" cy="929870"/>
                </a:xfrm>
                <a:prstGeom prst="rect">
                  <a:avLst/>
                </a:prstGeom>
                <a:blipFill>
                  <a:blip r:embed="rId5"/>
                  <a:stretch>
                    <a:fillRect l="-2743" t="-158108" b="-23513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42D69B3-1F46-EF4E-83E9-961714C91402}"/>
              </a:ext>
            </a:extLst>
          </p:cNvPr>
          <p:cNvSpPr txBox="1"/>
          <p:nvPr/>
        </p:nvSpPr>
        <p:spPr>
          <a:xfrm>
            <a:off x="487317" y="4869160"/>
            <a:ext cx="7109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Area </a:t>
            </a:r>
            <a:r>
              <a:rPr lang="it-IT" sz="2400" b="1" dirty="0">
                <a:solidFill>
                  <a:srgbClr val="3A7B53"/>
                </a:solidFill>
              </a:rPr>
              <a:t>A</a:t>
            </a:r>
            <a:r>
              <a:rPr lang="it-IT" sz="2400" b="1" dirty="0"/>
              <a:t> complessiva sotto la retta: A = </a:t>
            </a:r>
            <a:r>
              <a:rPr lang="it-IT" sz="2400" b="1" dirty="0">
                <a:solidFill>
                  <a:srgbClr val="0000FF"/>
                </a:solidFill>
              </a:rPr>
              <a:t>A</a:t>
            </a:r>
            <a:r>
              <a:rPr lang="it-IT" sz="2400" b="1" baseline="-25000" dirty="0">
                <a:solidFill>
                  <a:srgbClr val="0000FF"/>
                </a:solidFill>
              </a:rPr>
              <a:t>1</a:t>
            </a:r>
            <a:r>
              <a:rPr lang="it-IT" sz="2400" b="1" baseline="-25000" dirty="0"/>
              <a:t> </a:t>
            </a:r>
            <a:r>
              <a:rPr lang="it-IT" sz="2400" b="1" dirty="0"/>
              <a:t>+ </a:t>
            </a:r>
            <a:r>
              <a:rPr lang="it-IT" sz="2400" b="1" dirty="0">
                <a:solidFill>
                  <a:srgbClr val="FF0000"/>
                </a:solidFill>
              </a:rPr>
              <a:t>A</a:t>
            </a:r>
            <a:r>
              <a:rPr lang="it-IT" sz="2400" b="1" baseline="-25000" dirty="0">
                <a:solidFill>
                  <a:srgbClr val="FF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D749A5DE-5CF6-724B-AE7F-A7FE28168902}"/>
                  </a:ext>
                </a:extLst>
              </p:cNvPr>
              <p:cNvSpPr/>
              <p:nvPr/>
            </p:nvSpPr>
            <p:spPr>
              <a:xfrm>
                <a:off x="650612" y="5344613"/>
                <a:ext cx="6448497" cy="8617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1" i="1" smtClean="0">
                          <a:solidFill>
                            <a:srgbClr val="3A7B53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it-IT" sz="22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it-IT" sz="22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it-IT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it-IT" sz="2200" b="1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it-IT" sz="22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it-IT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it-IT" sz="2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it-IT" sz="2200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it-IT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it-IT" sz="2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200" dirty="0"/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D749A5DE-5CF6-724B-AE7F-A7FE28168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12" y="5344613"/>
                <a:ext cx="6448497" cy="861774"/>
              </a:xfrm>
              <a:prstGeom prst="rect">
                <a:avLst/>
              </a:prstGeom>
              <a:blipFill>
                <a:blip r:embed="rId6"/>
                <a:stretch>
                  <a:fillRect l="-7466" t="-150725" b="-226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58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260"/>
            <a:ext cx="367240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Valenti,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683568" y="22743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Area sotto il grafico di una funzione continua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18D8A6EB-178C-9248-9398-C8C52B4B9F74}"/>
                  </a:ext>
                </a:extLst>
              </p:cNvPr>
              <p:cNvSpPr/>
              <p:nvPr/>
            </p:nvSpPr>
            <p:spPr>
              <a:xfrm>
                <a:off x="323528" y="692696"/>
                <a:ext cx="8683382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200" b="1" dirty="0"/>
                  <a:t>L’esempio mostra come procedere in generale per calcolare l’area compresa fra il grafico di una funzione continua e l’asse delle x in un intervallo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it-IT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it-IT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it-IT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18D8A6EB-178C-9248-9398-C8C52B4B9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92696"/>
                <a:ext cx="8683382" cy="1107996"/>
              </a:xfrm>
              <a:prstGeom prst="rect">
                <a:avLst/>
              </a:prstGeom>
              <a:blipFill>
                <a:blip r:embed="rId3"/>
                <a:stretch>
                  <a:fillRect l="-730" t="-3409" b="-9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F6C83C42-8049-D545-A0E7-20E7DCE8C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72700"/>
            <a:ext cx="8647809" cy="458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2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8" y="6381750"/>
            <a:ext cx="212372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Claudio Gori Giorgi e Daniela Valenti, 2023</a:t>
            </a:r>
            <a:endParaRPr lang="it-IT" altLang="it-IT" sz="1400" i="1" dirty="0"/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611560" y="170080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Attività</a:t>
            </a:r>
          </a:p>
        </p:txBody>
      </p:sp>
    </p:spTree>
    <p:extLst>
      <p:ext uri="{BB962C8B-B14F-4D97-AF65-F5344CB8AC3E}">
        <p14:creationId xmlns:p14="http://schemas.microsoft.com/office/powerpoint/2010/main" val="841799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8" y="6381750"/>
            <a:ext cx="212372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Claudio Gori Giorgi e Daniela Valenti, 2023</a:t>
            </a:r>
            <a:endParaRPr lang="it-IT" altLang="it-IT" sz="1400" i="1" dirty="0"/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611560" y="170080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Risposte commentate all’attività</a:t>
            </a:r>
          </a:p>
        </p:txBody>
      </p:sp>
    </p:spTree>
    <p:extLst>
      <p:ext uri="{BB962C8B-B14F-4D97-AF65-F5344CB8AC3E}">
        <p14:creationId xmlns:p14="http://schemas.microsoft.com/office/powerpoint/2010/main" val="614503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8" y="6529274"/>
            <a:ext cx="381642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Valenti,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971600" y="3326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cs typeface="Arial" panose="020B0604020202020204" pitchFamily="34" charset="0"/>
              </a:rPr>
              <a:t>Quesito 1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CCE1705-2022-A64E-9351-9D54AE943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02" y="969027"/>
            <a:ext cx="7540089" cy="55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3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8" y="6529274"/>
            <a:ext cx="381642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Valenti,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952603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cs typeface="Arial" panose="020B0604020202020204" pitchFamily="34" charset="0"/>
              </a:rPr>
              <a:t>Quesito 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1C0041-7B48-0E4D-A4F5-153D23381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762963"/>
            <a:ext cx="6937464" cy="35112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9697D74-E3DA-EF4B-A843-08E8E6485D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529"/>
          <a:stretch/>
        </p:blipFill>
        <p:spPr>
          <a:xfrm>
            <a:off x="4884189" y="4315292"/>
            <a:ext cx="3619063" cy="2245078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204CC83A-4329-334E-8441-79F848ED7290}"/>
              </a:ext>
            </a:extLst>
          </p:cNvPr>
          <p:cNvGrpSpPr/>
          <p:nvPr/>
        </p:nvGrpSpPr>
        <p:grpSpPr>
          <a:xfrm>
            <a:off x="755576" y="4300245"/>
            <a:ext cx="3742928" cy="2229029"/>
            <a:chOff x="755576" y="4300245"/>
            <a:chExt cx="3742928" cy="2229029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B02282A2-0066-E541-A1D6-E166D794D1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7963"/>
            <a:stretch/>
          </p:blipFill>
          <p:spPr>
            <a:xfrm>
              <a:off x="755576" y="4300245"/>
              <a:ext cx="3742928" cy="2229029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A68E0162-2677-1047-8823-2C3BD8DD7787}"/>
                </a:ext>
              </a:extLst>
            </p:cNvPr>
            <p:cNvSpPr txBox="1"/>
            <p:nvPr/>
          </p:nvSpPr>
          <p:spPr>
            <a:xfrm>
              <a:off x="2195736" y="5733256"/>
              <a:ext cx="1030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Area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695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8" y="6529274"/>
            <a:ext cx="381642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Valenti,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952603" y="1166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cs typeface="Arial" panose="020B0604020202020204" pitchFamily="34" charset="0"/>
              </a:rPr>
              <a:t>Quesito 3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E05F85-8020-D54C-A2FE-7B04B6D03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4" y="737146"/>
            <a:ext cx="6632737" cy="496855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4EAE807-8795-C14D-AA7B-E3542DD2E63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"/>
          <a:stretch/>
        </p:blipFill>
        <p:spPr bwMode="auto">
          <a:xfrm>
            <a:off x="5834314" y="2204864"/>
            <a:ext cx="2959177" cy="396044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3546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69735" y="6214555"/>
            <a:ext cx="206663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Valenti,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3385" y="6328581"/>
            <a:ext cx="49733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815130" y="184212"/>
            <a:ext cx="7987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cs typeface="Arial" panose="020B0604020202020204" pitchFamily="34" charset="0"/>
              </a:rPr>
              <a:t>Area tra due curve: punti di intersezione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18D8A6EB-178C-9248-9398-C8C52B4B9F74}"/>
                  </a:ext>
                </a:extLst>
              </p:cNvPr>
              <p:cNvSpPr/>
              <p:nvPr/>
            </p:nvSpPr>
            <p:spPr>
              <a:xfrm>
                <a:off x="280663" y="914757"/>
                <a:ext cx="4317215" cy="2416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200" b="1" dirty="0"/>
                  <a:t>Calcolo l’area </a:t>
                </a:r>
                <a14:m>
                  <m:oMath xmlns:m="http://schemas.openxmlformats.org/officeDocument/2006/math"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it-IT" sz="2200" b="1" dirty="0"/>
                  <a:t> racchiusa tra i grafici delle due funzioni</a:t>
                </a:r>
              </a:p>
              <a:p>
                <a:endParaRPr lang="it-IT" sz="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it-IT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it-IT" sz="2200" b="1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it-IT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2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it-IT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2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it-IT" sz="2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it-IT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sz="2200" b="1" dirty="0"/>
              </a:p>
              <a:p>
                <a:endParaRPr lang="it-IT" sz="1000" b="1" dirty="0"/>
              </a:p>
              <a:p>
                <a:r>
                  <a:rPr lang="it-IT" sz="2200" b="1" dirty="0"/>
                  <a:t>Prima di tutto determino i punti d’intersezione </a:t>
                </a:r>
                <a14:m>
                  <m:oMath xmlns:m="http://schemas.openxmlformats.org/officeDocument/2006/math"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it-IT" sz="2200" b="1" dirty="0"/>
                  <a:t> e </a:t>
                </a:r>
                <a14:m>
                  <m:oMath xmlns:m="http://schemas.openxmlformats.org/officeDocument/2006/math"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it-IT" sz="22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it-IT" sz="2200" b="1" dirty="0"/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18D8A6EB-178C-9248-9398-C8C52B4B9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63" y="914757"/>
                <a:ext cx="4317215" cy="2416046"/>
              </a:xfrm>
              <a:prstGeom prst="rect">
                <a:avLst/>
              </a:prstGeom>
              <a:blipFill>
                <a:blip r:embed="rId3"/>
                <a:stretch>
                  <a:fillRect l="-1760" t="-1579" r="-1466" b="-36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o 7">
            <a:extLst>
              <a:ext uri="{FF2B5EF4-FFF2-40B4-BE49-F238E27FC236}">
                <a16:creationId xmlns:a16="http://schemas.microsoft.com/office/drawing/2014/main" id="{79D4FE77-88F9-6543-9C44-D863E218FA7B}"/>
              </a:ext>
            </a:extLst>
          </p:cNvPr>
          <p:cNvGrpSpPr/>
          <p:nvPr/>
        </p:nvGrpSpPr>
        <p:grpSpPr>
          <a:xfrm>
            <a:off x="4582041" y="1094563"/>
            <a:ext cx="4448674" cy="3420739"/>
            <a:chOff x="4536273" y="835432"/>
            <a:chExt cx="4448674" cy="3420739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9DA9E4D-15A3-624E-AED5-7A2B52DEA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999" b="5730"/>
            <a:stretch/>
          </p:blipFill>
          <p:spPr>
            <a:xfrm>
              <a:off x="4571841" y="835432"/>
              <a:ext cx="4413106" cy="342073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80A0D6D8-6689-4844-9A5A-B50182A24591}"/>
                    </a:ext>
                  </a:extLst>
                </p:cNvPr>
                <p:cNvSpPr txBox="1"/>
                <p:nvPr/>
              </p:nvSpPr>
              <p:spPr>
                <a:xfrm>
                  <a:off x="7364477" y="1916832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b="1" dirty="0"/>
                </a:p>
              </p:txBody>
            </p:sp>
          </mc:Choice>
          <mc:Fallback xmlns="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80A0D6D8-6689-4844-9A5A-B50182A24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4477" y="1916832"/>
                  <a:ext cx="792088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05FAA6F0-B016-3F46-8BC5-800E5E744E32}"/>
                    </a:ext>
                  </a:extLst>
                </p:cNvPr>
                <p:cNvSpPr txBox="1"/>
                <p:nvPr/>
              </p:nvSpPr>
              <p:spPr>
                <a:xfrm>
                  <a:off x="4536273" y="2545802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b="1" dirty="0"/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05FAA6F0-B016-3F46-8BC5-800E5E744E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6273" y="2545802"/>
                  <a:ext cx="792088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5B5F6E5C-2C77-6746-9AEF-FC8D4B9E2CD3}"/>
                </a:ext>
              </a:extLst>
            </p:cNvPr>
            <p:cNvSpPr txBox="1"/>
            <p:nvPr/>
          </p:nvSpPr>
          <p:spPr>
            <a:xfrm>
              <a:off x="5436096" y="1853259"/>
              <a:ext cx="61179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B59068FB-3852-4640-A2E6-045B8FFBA243}"/>
                </a:ext>
              </a:extLst>
            </p:cNvPr>
            <p:cNvSpPr txBox="1"/>
            <p:nvPr/>
          </p:nvSpPr>
          <p:spPr>
            <a:xfrm>
              <a:off x="6136348" y="208038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T</a:t>
              </a: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592F76BE-3B6B-E84E-A7F0-BD28721D27AB}"/>
              </a:ext>
            </a:extLst>
          </p:cNvPr>
          <p:cNvGrpSpPr/>
          <p:nvPr/>
        </p:nvGrpSpPr>
        <p:grpSpPr>
          <a:xfrm>
            <a:off x="48371" y="3488489"/>
            <a:ext cx="4784475" cy="3234551"/>
            <a:chOff x="48371" y="3488489"/>
            <a:chExt cx="4784475" cy="32345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AC06E4B0-E18F-B445-A229-FED673DB2E0B}"/>
                    </a:ext>
                  </a:extLst>
                </p:cNvPr>
                <p:cNvSpPr txBox="1"/>
                <p:nvPr/>
              </p:nvSpPr>
              <p:spPr>
                <a:xfrm>
                  <a:off x="268421" y="3488489"/>
                  <a:ext cx="2961731" cy="97167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it-IT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sSup>
                                    <m:sSupPr>
                                      <m:ctrlP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it-IT" sz="2200" dirty="0"/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AC06E4B0-E18F-B445-A229-FED673DB2E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421" y="3488489"/>
                  <a:ext cx="2961731" cy="971676"/>
                </a:xfrm>
                <a:prstGeom prst="rect">
                  <a:avLst/>
                </a:prstGeom>
                <a:blipFill>
                  <a:blip r:embed="rId7"/>
                  <a:stretch>
                    <a:fillRect l="-51709" t="-201299" b="-28961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ttangolo 9">
                  <a:extLst>
                    <a:ext uri="{FF2B5EF4-FFF2-40B4-BE49-F238E27FC236}">
                      <a16:creationId xmlns:a16="http://schemas.microsoft.com/office/drawing/2014/main" id="{AE373ABA-A8A5-5E4A-A1F9-122CBEB22258}"/>
                    </a:ext>
                  </a:extLst>
                </p:cNvPr>
                <p:cNvSpPr/>
                <p:nvPr/>
              </p:nvSpPr>
              <p:spPr>
                <a:xfrm>
                  <a:off x="189820" y="4447448"/>
                  <a:ext cx="2655214" cy="8475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it-IT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22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m:rPr>
                                      <m:nor/>
                                    </m:rPr>
                                    <a:rPr lang="it-IT" sz="2200" b="1" dirty="0"/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it-IT" sz="2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   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it-IT" sz="2200" dirty="0"/>
                </a:p>
              </p:txBody>
            </p:sp>
          </mc:Choice>
          <mc:Fallback xmlns="">
            <p:sp>
              <p:nvSpPr>
                <p:cNvPr id="10" name="Rettangolo 9">
                  <a:extLst>
                    <a:ext uri="{FF2B5EF4-FFF2-40B4-BE49-F238E27FC236}">
                      <a16:creationId xmlns:a16="http://schemas.microsoft.com/office/drawing/2014/main" id="{AE373ABA-A8A5-5E4A-A1F9-122CBEB222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820" y="4447448"/>
                  <a:ext cx="2655214" cy="847540"/>
                </a:xfrm>
                <a:prstGeom prst="rect">
                  <a:avLst/>
                </a:prstGeom>
                <a:blipFill>
                  <a:blip r:embed="rId8"/>
                  <a:stretch>
                    <a:fillRect l="-47143" t="-195588" b="-28235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ttangolo 15">
                  <a:extLst>
                    <a:ext uri="{FF2B5EF4-FFF2-40B4-BE49-F238E27FC236}">
                      <a16:creationId xmlns:a16="http://schemas.microsoft.com/office/drawing/2014/main" id="{08E26006-0720-F248-8972-37C748F519FA}"/>
                    </a:ext>
                  </a:extLst>
                </p:cNvPr>
                <p:cNvSpPr/>
                <p:nvPr/>
              </p:nvSpPr>
              <p:spPr>
                <a:xfrm>
                  <a:off x="48371" y="5361366"/>
                  <a:ext cx="2796663" cy="13459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it-IT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22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it-IT" sz="2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±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it-IT" sz="22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it-IT" sz="2200" b="1" i="1">
                                              <a:latin typeface="Cambria Math" panose="02040503050406030204" pitchFamily="18" charset="0"/>
                                            </a:rPr>
                                            <m:t>𝟏𝟔</m:t>
                                          </m:r>
                                          <m:r>
                                            <a:rPr lang="it-IT" sz="22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it-IT" sz="2200" b="1" i="1">
                                              <a:latin typeface="Cambria Math" panose="02040503050406030204" pitchFamily="18" charset="0"/>
                                            </a:rPr>
                                            <m:t>𝟏𝟐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it-IT" sz="2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it-IT" sz="2200" dirty="0"/>
                </a:p>
              </p:txBody>
            </p:sp>
          </mc:Choice>
          <mc:Fallback xmlns="">
            <p:sp>
              <p:nvSpPr>
                <p:cNvPr id="16" name="Rettangolo 15">
                  <a:extLst>
                    <a:ext uri="{FF2B5EF4-FFF2-40B4-BE49-F238E27FC236}">
                      <a16:creationId xmlns:a16="http://schemas.microsoft.com/office/drawing/2014/main" id="{08E26006-0720-F248-8972-37C748F519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71" y="5361366"/>
                  <a:ext cx="2796663" cy="1345946"/>
                </a:xfrm>
                <a:prstGeom prst="rect">
                  <a:avLst/>
                </a:prstGeom>
                <a:blipFill>
                  <a:blip r:embed="rId9"/>
                  <a:stretch>
                    <a:fillRect l="-80543" t="-214953" b="-30654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Connettore 1 14">
              <a:extLst>
                <a:ext uri="{FF2B5EF4-FFF2-40B4-BE49-F238E27FC236}">
                  <a16:creationId xmlns:a16="http://schemas.microsoft.com/office/drawing/2014/main" id="{3A9E5B06-EF61-CC48-BF86-A6F5FA6641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7229" y="5419124"/>
              <a:ext cx="1176119" cy="492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>
              <a:extLst>
                <a:ext uri="{FF2B5EF4-FFF2-40B4-BE49-F238E27FC236}">
                  <a16:creationId xmlns:a16="http://schemas.microsoft.com/office/drawing/2014/main" id="{B8868621-12EF-E64D-B949-4CCCDB32DE51}"/>
                </a:ext>
              </a:extLst>
            </p:cNvPr>
            <p:cNvCxnSpPr>
              <a:cxnSpLocks/>
            </p:cNvCxnSpPr>
            <p:nvPr/>
          </p:nvCxnSpPr>
          <p:spPr>
            <a:xfrm>
              <a:off x="2677229" y="5917492"/>
              <a:ext cx="1176119" cy="4110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ttangolo 24">
                  <a:extLst>
                    <a:ext uri="{FF2B5EF4-FFF2-40B4-BE49-F238E27FC236}">
                      <a16:creationId xmlns:a16="http://schemas.microsoft.com/office/drawing/2014/main" id="{789D475C-E40C-C040-A863-EF870416AACE}"/>
                    </a:ext>
                  </a:extLst>
                </p:cNvPr>
                <p:cNvSpPr/>
                <p:nvPr/>
              </p:nvSpPr>
              <p:spPr>
                <a:xfrm>
                  <a:off x="3732224" y="4978776"/>
                  <a:ext cx="1100622" cy="8475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it-IT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22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it-IT" sz="2200" dirty="0"/>
                </a:p>
              </p:txBody>
            </p:sp>
          </mc:Choice>
          <mc:Fallback xmlns="">
            <p:sp>
              <p:nvSpPr>
                <p:cNvPr id="25" name="Rettangolo 24">
                  <a:extLst>
                    <a:ext uri="{FF2B5EF4-FFF2-40B4-BE49-F238E27FC236}">
                      <a16:creationId xmlns:a16="http://schemas.microsoft.com/office/drawing/2014/main" id="{789D475C-E40C-C040-A863-EF870416AA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2224" y="4978776"/>
                  <a:ext cx="1100622" cy="847540"/>
                </a:xfrm>
                <a:prstGeom prst="rect">
                  <a:avLst/>
                </a:prstGeom>
                <a:blipFill>
                  <a:blip r:embed="rId10"/>
                  <a:stretch>
                    <a:fillRect l="-114773" t="-195588" r="-39773" b="-28088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ttangolo 25">
                  <a:extLst>
                    <a:ext uri="{FF2B5EF4-FFF2-40B4-BE49-F238E27FC236}">
                      <a16:creationId xmlns:a16="http://schemas.microsoft.com/office/drawing/2014/main" id="{CCAA83C2-0672-7A40-8395-71EA20485811}"/>
                    </a:ext>
                  </a:extLst>
                </p:cNvPr>
                <p:cNvSpPr/>
                <p:nvPr/>
              </p:nvSpPr>
              <p:spPr>
                <a:xfrm>
                  <a:off x="3708062" y="5875500"/>
                  <a:ext cx="1100622" cy="8475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it-IT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it-IT" sz="2200" dirty="0"/>
                </a:p>
              </p:txBody>
            </p:sp>
          </mc:Choice>
          <mc:Fallback xmlns="">
            <p:sp>
              <p:nvSpPr>
                <p:cNvPr id="26" name="Rettangolo 25">
                  <a:extLst>
                    <a:ext uri="{FF2B5EF4-FFF2-40B4-BE49-F238E27FC236}">
                      <a16:creationId xmlns:a16="http://schemas.microsoft.com/office/drawing/2014/main" id="{CCAA83C2-0672-7A40-8395-71EA204858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8062" y="5875500"/>
                  <a:ext cx="1100622" cy="847540"/>
                </a:xfrm>
                <a:prstGeom prst="rect">
                  <a:avLst/>
                </a:prstGeom>
                <a:blipFill>
                  <a:blip r:embed="rId11"/>
                  <a:stretch>
                    <a:fillRect l="-114773" t="-200000" r="-39773" b="-2865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4316CC9-4B9D-FC49-B723-6A691E109061}"/>
              </a:ext>
            </a:extLst>
          </p:cNvPr>
          <p:cNvSpPr txBox="1"/>
          <p:nvPr/>
        </p:nvSpPr>
        <p:spPr>
          <a:xfrm>
            <a:off x="4908574" y="5333074"/>
            <a:ext cx="1273542" cy="461665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A(1, 1</a:t>
            </a:r>
            <a:r>
              <a:rPr lang="it-IT" sz="2000" b="1" dirty="0"/>
              <a:t>)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CCD5253-C040-D54A-A9BF-A8FAD166F470}"/>
              </a:ext>
            </a:extLst>
          </p:cNvPr>
          <p:cNvSpPr txBox="1"/>
          <p:nvPr/>
        </p:nvSpPr>
        <p:spPr>
          <a:xfrm>
            <a:off x="4887329" y="6052570"/>
            <a:ext cx="1206326" cy="461665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B(3, 5)</a:t>
            </a:r>
          </a:p>
        </p:txBody>
      </p:sp>
    </p:spTree>
    <p:extLst>
      <p:ext uri="{BB962C8B-B14F-4D97-AF65-F5344CB8AC3E}">
        <p14:creationId xmlns:p14="http://schemas.microsoft.com/office/powerpoint/2010/main" val="109825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6E47ED8D-D44F-5E44-9B35-DEA1AEFF7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78631"/>
            <a:ext cx="8424936" cy="1296144"/>
          </a:xfrm>
        </p:spPr>
        <p:txBody>
          <a:bodyPr anchor="t"/>
          <a:lstStyle/>
          <a:p>
            <a:pPr eaLnBrk="1" hangingPunct="1"/>
            <a:r>
              <a:rPr lang="it-IT" altLang="it-IT" sz="3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Problema iniziale degli integrali:</a:t>
            </a:r>
            <a:br>
              <a:rPr lang="it-IT" altLang="it-IT" sz="3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altLang="it-IT" sz="3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l’area sotto il grafico di una funzione</a:t>
            </a:r>
          </a:p>
        </p:txBody>
      </p:sp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74" y="6245225"/>
            <a:ext cx="213573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Valenti,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olo 1">
                <a:extLst>
                  <a:ext uri="{FF2B5EF4-FFF2-40B4-BE49-F238E27FC236}">
                    <a16:creationId xmlns:a16="http://schemas.microsoft.com/office/drawing/2014/main" id="{33AF7189-83B5-0847-9B6C-7B587956034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575470" y="3624596"/>
                <a:ext cx="2504180" cy="1085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𝑻</m:t>
                      </m:r>
                      <m:r>
                        <a:rPr lang="it-IT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sup>
                        <m:e>
                          <m: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it-IT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it-IT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it-IT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itolo 1">
                <a:extLst>
                  <a:ext uri="{FF2B5EF4-FFF2-40B4-BE49-F238E27FC236}">
                    <a16:creationId xmlns:a16="http://schemas.microsoft.com/office/drawing/2014/main" id="{33AF7189-83B5-0847-9B6C-7B5879560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5470" y="3624596"/>
                <a:ext cx="2504180" cy="1085248"/>
              </a:xfrm>
              <a:prstGeom prst="rect">
                <a:avLst/>
              </a:prstGeom>
              <a:blipFill>
                <a:blip r:embed="rId4"/>
                <a:stretch>
                  <a:fillRect l="-28643" t="-152273" b="-226136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o 3">
            <a:extLst>
              <a:ext uri="{FF2B5EF4-FFF2-40B4-BE49-F238E27FC236}">
                <a16:creationId xmlns:a16="http://schemas.microsoft.com/office/drawing/2014/main" id="{74F0D3F1-89D7-8842-B447-45402C8F6DDA}"/>
              </a:ext>
            </a:extLst>
          </p:cNvPr>
          <p:cNvGrpSpPr/>
          <p:nvPr/>
        </p:nvGrpSpPr>
        <p:grpSpPr>
          <a:xfrm>
            <a:off x="138890" y="1374775"/>
            <a:ext cx="6414310" cy="4870450"/>
            <a:chOff x="190871" y="1380796"/>
            <a:chExt cx="6414310" cy="4870450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9C116A7F-9836-C647-83E3-E1FC7B0743CC}"/>
                </a:ext>
              </a:extLst>
            </p:cNvPr>
            <p:cNvGrpSpPr/>
            <p:nvPr/>
          </p:nvGrpSpPr>
          <p:grpSpPr>
            <a:xfrm>
              <a:off x="190871" y="1380796"/>
              <a:ext cx="6414310" cy="4870450"/>
              <a:chOff x="528606" y="1105877"/>
              <a:chExt cx="6414310" cy="487045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519148AC-5311-BF4B-AA05-6C76130A67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606" y="1105877"/>
                <a:ext cx="6403364" cy="4870450"/>
              </a:xfrm>
              <a:prstGeom prst="rect">
                <a:avLst/>
              </a:prstGeom>
            </p:spPr>
          </p:pic>
          <p:sp>
            <p:nvSpPr>
              <p:cNvPr id="7" name="Titolo 1">
                <a:extLst>
                  <a:ext uri="{FF2B5EF4-FFF2-40B4-BE49-F238E27FC236}">
                    <a16:creationId xmlns:a16="http://schemas.microsoft.com/office/drawing/2014/main" id="{54529D3C-C31E-0F40-9590-3EB103F342E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10268" y="1693522"/>
                <a:ext cx="5832648" cy="459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Funzione </a:t>
                </a:r>
                <a:r>
                  <a:rPr lang="it-IT" sz="24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continua e positiva</a:t>
                </a:r>
                <a:r>
                  <a:rPr lang="it-IT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tra </a:t>
                </a:r>
                <a:r>
                  <a:rPr lang="it-IT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it-IT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it-IT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8" name="Titolo 1">
                <a:extLst>
                  <a:ext uri="{FF2B5EF4-FFF2-40B4-BE49-F238E27FC236}">
                    <a16:creationId xmlns:a16="http://schemas.microsoft.com/office/drawing/2014/main" id="{9B433542-573F-624A-A1F7-93D0EB115C9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026592" y="2370902"/>
                <a:ext cx="1836204" cy="8557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Trapezoide</a:t>
                </a:r>
              </a:p>
              <a:p>
                <a:pPr algn="l"/>
                <a:r>
                  <a:rPr lang="it-IT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 area T</a:t>
                </a:r>
              </a:p>
            </p:txBody>
          </p:sp>
          <p:cxnSp>
            <p:nvCxnSpPr>
              <p:cNvPr id="9" name="Connettore 1 8">
                <a:extLst>
                  <a:ext uri="{FF2B5EF4-FFF2-40B4-BE49-F238E27FC236}">
                    <a16:creationId xmlns:a16="http://schemas.microsoft.com/office/drawing/2014/main" id="{06BEBEBC-6F11-2B43-BCF6-F02E5FDA6D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17861" y="2051087"/>
                <a:ext cx="487339" cy="747689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ttore 1 9">
                <a:extLst>
                  <a:ext uri="{FF2B5EF4-FFF2-40B4-BE49-F238E27FC236}">
                    <a16:creationId xmlns:a16="http://schemas.microsoft.com/office/drawing/2014/main" id="{E52F644F-386D-154D-A3A1-0C7684ADA7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19873" y="3226650"/>
                <a:ext cx="1290795" cy="1344719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B5321037-D4A1-2B47-AE7B-FA1612947BCE}"/>
                </a:ext>
              </a:extLst>
            </p:cNvPr>
            <p:cNvSpPr txBox="1"/>
            <p:nvPr/>
          </p:nvSpPr>
          <p:spPr>
            <a:xfrm>
              <a:off x="5525061" y="5415274"/>
              <a:ext cx="375240" cy="4116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926BB686-3003-064A-9E5C-7CF2DFFAE1BA}"/>
                </a:ext>
              </a:extLst>
            </p:cNvPr>
            <p:cNvSpPr txBox="1"/>
            <p:nvPr/>
          </p:nvSpPr>
          <p:spPr>
            <a:xfrm>
              <a:off x="1187624" y="5415275"/>
              <a:ext cx="375240" cy="4116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434403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8" y="6381750"/>
            <a:ext cx="212372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Claudio Gori Giorgi e Daniela Valenti, 2023</a:t>
            </a:r>
            <a:endParaRPr lang="it-IT" altLang="it-IT" sz="1400" i="1" dirty="0"/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881336" y="179929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Area tra le due curve: imposto i calcoli</a:t>
            </a: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0654F423-40FE-F247-9934-8BA666780DCF}"/>
              </a:ext>
            </a:extLst>
          </p:cNvPr>
          <p:cNvGrpSpPr/>
          <p:nvPr/>
        </p:nvGrpSpPr>
        <p:grpSpPr>
          <a:xfrm>
            <a:off x="107505" y="928326"/>
            <a:ext cx="8846981" cy="5408398"/>
            <a:chOff x="107505" y="928326"/>
            <a:chExt cx="8846981" cy="54083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ttangolo 14">
                  <a:extLst>
                    <a:ext uri="{FF2B5EF4-FFF2-40B4-BE49-F238E27FC236}">
                      <a16:creationId xmlns:a16="http://schemas.microsoft.com/office/drawing/2014/main" id="{43ED3E7B-EE70-BF48-A20D-EBD90F89D36F}"/>
                    </a:ext>
                  </a:extLst>
                </p:cNvPr>
                <p:cNvSpPr/>
                <p:nvPr/>
              </p:nvSpPr>
              <p:spPr>
                <a:xfrm>
                  <a:off x="873019" y="5476552"/>
                  <a:ext cx="7053519" cy="86017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it-IT" sz="2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it-IT" sz="22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2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it-IT" sz="2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  <m:e>
                            <m:r>
                              <a:rPr lang="it-IT" sz="22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it-IT" sz="2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it-IT" sz="22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  <m:r>
                              <a:rPr lang="it-IT" sz="22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trlPr>
                                  <a:rPr lang="it-IT" sz="2200" b="1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it-IT" sz="2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it-IT" sz="22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  <m:e>
                                <m:r>
                                  <a:rPr lang="it-IT" sz="2200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it-IT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2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it-IT" sz="2200" b="1" i="1">
                                    <a:latin typeface="Cambria Math" panose="02040503050406030204" pitchFamily="18" charset="0"/>
                                  </a:rPr>
                                  <m:t>𝒅𝒙</m:t>
                                </m:r>
                                <m:r>
                                  <a:rPr lang="it-IT" sz="22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it-IT" sz="22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it-IT" sz="22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it-IT" sz="22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  <m:e>
                                    <m:r>
                                      <a:rPr lang="it-IT" sz="22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it-IT" sz="22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d>
                                      <m:dPr>
                                        <m:ctrlPr>
                                          <a:rPr lang="it-IT" sz="2200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2200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it-IT" sz="22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22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  <m:d>
                                      <m:dPr>
                                        <m:ctrlPr>
                                          <a:rPr lang="it-IT" sz="2200" b="1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2200" b="1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it-IT" sz="22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  <m:r>
                                      <a:rPr lang="it-IT" sz="22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𝒅𝒙</m:t>
                                    </m:r>
                                  </m:e>
                                </m:nary>
                              </m:e>
                            </m:nary>
                          </m:e>
                        </m:nary>
                      </m:oMath>
                    </m:oMathPara>
                  </a14:m>
                  <a:endParaRPr lang="it-IT" sz="2200" b="1" dirty="0"/>
                </a:p>
              </p:txBody>
            </p:sp>
          </mc:Choice>
          <mc:Fallback xmlns="">
            <p:sp>
              <p:nvSpPr>
                <p:cNvPr id="15" name="Rettangolo 14">
                  <a:extLst>
                    <a:ext uri="{FF2B5EF4-FFF2-40B4-BE49-F238E27FC236}">
                      <a16:creationId xmlns:a16="http://schemas.microsoft.com/office/drawing/2014/main" id="{43ED3E7B-EE70-BF48-A20D-EBD90F89D3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019" y="5476552"/>
                  <a:ext cx="7053519" cy="860172"/>
                </a:xfrm>
                <a:prstGeom prst="rect">
                  <a:avLst/>
                </a:prstGeom>
                <a:blipFill>
                  <a:blip r:embed="rId3"/>
                  <a:stretch>
                    <a:fillRect l="-3058" t="-150725" b="-22753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C6D91976-5299-144B-AC91-5F253E1237B4}"/>
                </a:ext>
              </a:extLst>
            </p:cNvPr>
            <p:cNvGrpSpPr/>
            <p:nvPr/>
          </p:nvGrpSpPr>
          <p:grpSpPr>
            <a:xfrm>
              <a:off x="107505" y="928326"/>
              <a:ext cx="8846981" cy="4369354"/>
              <a:chOff x="107505" y="928326"/>
              <a:chExt cx="8846981" cy="4369354"/>
            </a:xfrm>
          </p:grpSpPr>
          <p:pic>
            <p:nvPicPr>
              <p:cNvPr id="17" name="Immagine 16">
                <a:extLst>
                  <a:ext uri="{FF2B5EF4-FFF2-40B4-BE49-F238E27FC236}">
                    <a16:creationId xmlns:a16="http://schemas.microsoft.com/office/drawing/2014/main" id="{E2441F94-1D27-9541-A72B-03C25E18BB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505" y="928326"/>
                <a:ext cx="2800114" cy="3380773"/>
              </a:xfrm>
              <a:prstGeom prst="rect">
                <a:avLst/>
              </a:prstGeom>
            </p:spPr>
          </p:pic>
          <p:pic>
            <p:nvPicPr>
              <p:cNvPr id="21" name="Immagine 20">
                <a:extLst>
                  <a:ext uri="{FF2B5EF4-FFF2-40B4-BE49-F238E27FC236}">
                    <a16:creationId xmlns:a16="http://schemas.microsoft.com/office/drawing/2014/main" id="{48318617-9A78-3F44-8BBF-B12646B31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9832" y="954962"/>
                <a:ext cx="2604292" cy="337043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CasellaDiTesto 23">
                    <a:extLst>
                      <a:ext uri="{FF2B5EF4-FFF2-40B4-BE49-F238E27FC236}">
                        <a16:creationId xmlns:a16="http://schemas.microsoft.com/office/drawing/2014/main" id="{3A21A534-43AE-7E47-8F2B-0D6C47BFD002}"/>
                      </a:ext>
                    </a:extLst>
                  </p:cNvPr>
                  <p:cNvSpPr txBox="1"/>
                  <p:nvPr/>
                </p:nvSpPr>
                <p:spPr>
                  <a:xfrm>
                    <a:off x="451158" y="4487971"/>
                    <a:ext cx="1944216" cy="80970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  <m:e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it-IT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</m:oMath>
                      </m:oMathPara>
                    </a14:m>
                    <a:endParaRPr lang="it-IT" sz="2000" b="1" dirty="0"/>
                  </a:p>
                </p:txBody>
              </p:sp>
            </mc:Choice>
            <mc:Fallback xmlns="">
              <p:sp>
                <p:nvSpPr>
                  <p:cNvPr id="24" name="CasellaDiTesto 23">
                    <a:extLst>
                      <a:ext uri="{FF2B5EF4-FFF2-40B4-BE49-F238E27FC236}">
                        <a16:creationId xmlns:a16="http://schemas.microsoft.com/office/drawing/2014/main" id="{3A21A534-43AE-7E47-8F2B-0D6C47BFD0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1158" y="4487971"/>
                    <a:ext cx="1944216" cy="80970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0915" t="-144615" b="-220000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CasellaDiTesto 26">
                    <a:extLst>
                      <a:ext uri="{FF2B5EF4-FFF2-40B4-BE49-F238E27FC236}">
                        <a16:creationId xmlns:a16="http://schemas.microsoft.com/office/drawing/2014/main" id="{27B21EA9-B88B-8B42-AF6E-D5697804CFE7}"/>
                      </a:ext>
                    </a:extLst>
                  </p:cNvPr>
                  <p:cNvSpPr txBox="1"/>
                  <p:nvPr/>
                </p:nvSpPr>
                <p:spPr>
                  <a:xfrm>
                    <a:off x="3429306" y="4505803"/>
                    <a:ext cx="2088232" cy="79034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  <m:e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it-IT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</m:oMath>
                      </m:oMathPara>
                    </a14:m>
                    <a:endParaRPr lang="it-IT" sz="2000" b="1" dirty="0"/>
                  </a:p>
                </p:txBody>
              </p:sp>
            </mc:Choice>
            <mc:Fallback xmlns="">
              <p:sp>
                <p:nvSpPr>
                  <p:cNvPr id="27" name="CasellaDiTesto 26">
                    <a:extLst>
                      <a:ext uri="{FF2B5EF4-FFF2-40B4-BE49-F238E27FC236}">
                        <a16:creationId xmlns:a16="http://schemas.microsoft.com/office/drawing/2014/main" id="{27B21EA9-B88B-8B42-AF6E-D5697804CF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9306" y="4505803"/>
                    <a:ext cx="2088232" cy="79034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7576" t="-149206" b="-228571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517D79AB-5FC2-F740-81FA-6913256371E4}"/>
                  </a:ext>
                </a:extLst>
              </p:cNvPr>
              <p:cNvSpPr txBox="1"/>
              <p:nvPr/>
            </p:nvSpPr>
            <p:spPr>
              <a:xfrm>
                <a:off x="5942065" y="4477530"/>
                <a:ext cx="3012421" cy="769441"/>
              </a:xfrm>
              <a:prstGeom prst="rect">
                <a:avLst/>
              </a:prstGeom>
              <a:solidFill>
                <a:srgbClr val="FFFEE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[1, 3] </a:t>
                </a:r>
                <a:r>
                  <a:rPr lang="it-IT" sz="20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it-IT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sz="2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it-IT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‘sopra’ </a:t>
                </a:r>
                <a:r>
                  <a:rPr lang="it-IT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</a:t>
                </a:r>
                <a:r>
                  <a:rPr lang="it-IT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it-IT" sz="2400" b="1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it-IT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⎼ T</a:t>
                </a:r>
                <a:r>
                  <a:rPr lang="it-IT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endPara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2A87BF4C-B603-B741-BCBD-3D44A0FEC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11510" y="951914"/>
                <a:ext cx="3026446" cy="34546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60371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8" y="6381750"/>
            <a:ext cx="212372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Claudio Gori Giorgi e Daniela Valenti, 2023</a:t>
            </a:r>
            <a:endParaRPr lang="it-IT" altLang="it-IT" sz="1400" i="1" dirty="0"/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755576" y="175665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Area tra due curve: concludo i calcoli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18D8A6EB-178C-9248-9398-C8C52B4B9F74}"/>
                  </a:ext>
                </a:extLst>
              </p:cNvPr>
              <p:cNvSpPr/>
              <p:nvPr/>
            </p:nvSpPr>
            <p:spPr>
              <a:xfrm>
                <a:off x="362979" y="1072554"/>
                <a:ext cx="8418041" cy="16477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it-IT" sz="2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it-IT" sz="2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it-IT" sz="2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it-IT" sz="2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it-IT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it-IT" sz="2200" b="1" dirty="0"/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18D8A6EB-178C-9248-9398-C8C52B4B9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79" y="1072554"/>
                <a:ext cx="8418041" cy="1647759"/>
              </a:xfrm>
              <a:prstGeom prst="rect">
                <a:avLst/>
              </a:prstGeom>
              <a:blipFill>
                <a:blip r:embed="rId3"/>
                <a:stretch>
                  <a:fillRect l="-4676" t="-80000" b="-1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id="{3C75F1F0-DE31-2A47-85D8-6111635AB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3036688"/>
            <a:ext cx="3727275" cy="382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63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8" y="6381750"/>
            <a:ext cx="212372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Claudio Gori Giorgi e Daniela Valenti, 2023</a:t>
            </a:r>
            <a:endParaRPr lang="it-IT" altLang="it-IT" sz="1400" i="1" dirty="0"/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864924" y="32867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Area tra due curve: un caso per riflettere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18D8A6EB-178C-9248-9398-C8C52B4B9F74}"/>
                  </a:ext>
                </a:extLst>
              </p:cNvPr>
              <p:cNvSpPr/>
              <p:nvPr/>
            </p:nvSpPr>
            <p:spPr>
              <a:xfrm>
                <a:off x="251520" y="929710"/>
                <a:ext cx="8418041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200" b="1" dirty="0"/>
                  <a:t>Nell’esempio trovo 3 condizioni: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it-IT" sz="2200" b="1" dirty="0"/>
                  <a:t>Le curve si incontrano solo in </a:t>
                </a:r>
                <a:r>
                  <a:rPr lang="it-IT" sz="2200" b="1" dirty="0">
                    <a:solidFill>
                      <a:srgbClr val="FF0000"/>
                    </a:solidFill>
                  </a:rPr>
                  <a:t>due punti </a:t>
                </a:r>
                <a:r>
                  <a:rPr lang="it-IT" sz="2200" b="1" dirty="0"/>
                  <a:t>di ascisse </a:t>
                </a:r>
                <a14:m>
                  <m:oMath xmlns:m="http://schemas.openxmlformats.org/officeDocument/2006/math"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t-IT" sz="2200" b="1" dirty="0"/>
                  <a:t> e </a:t>
                </a:r>
                <a14:m>
                  <m:oMath xmlns:m="http://schemas.openxmlformats.org/officeDocument/2006/math">
                    <m:r>
                      <a:rPr lang="it-IT" sz="2200" b="1" i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it-IT" sz="2200" b="1" dirty="0"/>
                  <a:t>;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it-IT" sz="2200" b="1" dirty="0"/>
                  <a:t>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sz="2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it-IT" sz="2200" b="1" dirty="0"/>
                  <a:t> una curva è sempre </a:t>
                </a:r>
                <a:r>
                  <a:rPr lang="it-IT" sz="2200" b="1" dirty="0">
                    <a:solidFill>
                      <a:srgbClr val="FF0000"/>
                    </a:solidFill>
                  </a:rPr>
                  <a:t>sopra</a:t>
                </a:r>
                <a:r>
                  <a:rPr lang="it-IT" sz="2200" b="1" dirty="0"/>
                  <a:t> l’altra, cioè </a:t>
                </a:r>
                <a14:m>
                  <m:oMath xmlns:m="http://schemas.openxmlformats.org/officeDocument/2006/math"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it-IT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it-IT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it-IT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it-IT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it-IT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it-IT" sz="2200" b="1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it-IT" sz="2200" b="1" dirty="0"/>
                  <a:t>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sz="2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it-IT" sz="2200" b="1" dirty="0"/>
                  <a:t> le due funzioni sono non negative, cioè </a:t>
                </a:r>
                <a:endParaRPr lang="it-IT" sz="22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it-IT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it-IT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it-IT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it-IT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it-IT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it-IT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it-IT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it-IT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it-IT" sz="2200" b="1" dirty="0"/>
              </a:p>
              <a:p>
                <a:endParaRPr lang="it-IT" sz="800" b="1" dirty="0"/>
              </a:p>
              <a:p>
                <a:r>
                  <a:rPr lang="it-IT" sz="2200" b="1" dirty="0"/>
                  <a:t>Nella figura qui sotto la terza condizione non è verificata.</a:t>
                </a:r>
              </a:p>
              <a:p>
                <a:r>
                  <a:rPr lang="it-IT" sz="2200" b="1" dirty="0"/>
                  <a:t>Come procedo in questo caso?</a:t>
                </a:r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18D8A6EB-178C-9248-9398-C8C52B4B9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29710"/>
                <a:ext cx="8418041" cy="2585323"/>
              </a:xfrm>
              <a:prstGeom prst="rect">
                <a:avLst/>
              </a:prstGeom>
              <a:blipFill>
                <a:blip r:embed="rId3"/>
                <a:stretch>
                  <a:fillRect l="-904" t="-976" b="-34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084E5AAB-E892-9943-BA23-6C24C8974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3543683"/>
            <a:ext cx="4190811" cy="31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24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52536" y="6480604"/>
            <a:ext cx="4392488" cy="8636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Valenti,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859319" y="20078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Area tra due curve: come risolvo il nuovo caso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18D8A6EB-178C-9248-9398-C8C52B4B9F74}"/>
                  </a:ext>
                </a:extLst>
              </p:cNvPr>
              <p:cNvSpPr/>
              <p:nvPr/>
            </p:nvSpPr>
            <p:spPr>
              <a:xfrm>
                <a:off x="74126" y="787452"/>
                <a:ext cx="841804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200" b="1" dirty="0"/>
                  <a:t>Ecco l’idea: traslo le due curve lungo l’asse y verso l’alto, l’area </a:t>
                </a:r>
                <a14:m>
                  <m:oMath xmlns:m="http://schemas.openxmlformats.org/officeDocument/2006/math"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it-IT" sz="2200" b="1" dirty="0"/>
                  <a:t> non cambia.</a:t>
                </a:r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18D8A6EB-178C-9248-9398-C8C52B4B9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6" y="787452"/>
                <a:ext cx="8418041" cy="769441"/>
              </a:xfrm>
              <a:prstGeom prst="rect">
                <a:avLst/>
              </a:prstGeom>
              <a:blipFill>
                <a:blip r:embed="rId3"/>
                <a:stretch>
                  <a:fillRect l="-753" t="-3226" b="-145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43A771A4-4460-F54B-8E6A-232CDF8997B0}"/>
                  </a:ext>
                </a:extLst>
              </p:cNvPr>
              <p:cNvSpPr/>
              <p:nvPr/>
            </p:nvSpPr>
            <p:spPr>
              <a:xfrm>
                <a:off x="251520" y="4004058"/>
                <a:ext cx="8418041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200" b="1" dirty="0"/>
                  <a:t>Le funzioni </a:t>
                </a:r>
                <a14:m>
                  <m:oMath xmlns:m="http://schemas.openxmlformats.org/officeDocument/2006/math"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200" b="1" dirty="0"/>
                  <a:t> e </a:t>
                </a:r>
                <a14:m>
                  <m:oMath xmlns:m="http://schemas.openxmlformats.org/officeDocument/2006/math"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200" b="1" dirty="0"/>
                  <a:t> si trasformano in </a:t>
                </a:r>
                <a14:m>
                  <m:oMath xmlns:m="http://schemas.openxmlformats.org/officeDocument/2006/math">
                    <m:r>
                      <a:rPr lang="it-IT" sz="2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it-IT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it-IT" sz="2200" b="1" dirty="0"/>
                  <a:t> e </a:t>
                </a:r>
                <a14:m>
                  <m:oMath xmlns:m="http://schemas.openxmlformats.org/officeDocument/2006/math"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it-IT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it-IT" sz="2200" b="1" dirty="0"/>
                  <a:t>; basta scegliere </a:t>
                </a:r>
                <a14:m>
                  <m:oMath xmlns:m="http://schemas.openxmlformats.org/officeDocument/2006/math"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it-IT" sz="2200" b="1" dirty="0"/>
                  <a:t> abbastanza grande da portare tutta l’area </a:t>
                </a:r>
                <a14:m>
                  <m:oMath xmlns:m="http://schemas.openxmlformats.org/officeDocument/2006/math"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it-IT" sz="2200" b="1" dirty="0"/>
                  <a:t> sopra l’asse delle ascisse.  Calcolo T con le nuove funzioni.</a:t>
                </a:r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43A771A4-4460-F54B-8E6A-232CDF8997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04058"/>
                <a:ext cx="8418041" cy="1107996"/>
              </a:xfrm>
              <a:prstGeom prst="rect">
                <a:avLst/>
              </a:prstGeom>
              <a:blipFill>
                <a:blip r:embed="rId4"/>
                <a:stretch>
                  <a:fillRect l="-904" t="-2247" b="-78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139DFE7D-1758-7E48-A428-1CFCCA1F4B96}"/>
                  </a:ext>
                </a:extLst>
              </p:cNvPr>
              <p:cNvSpPr/>
              <p:nvPr/>
            </p:nvSpPr>
            <p:spPr>
              <a:xfrm>
                <a:off x="683568" y="5101274"/>
                <a:ext cx="7388002" cy="866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it-IT" sz="2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it-IT" sz="2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2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  <m:d>
                                    <m:dPr>
                                      <m:ctrlPr>
                                        <a:rPr lang="it-IT" sz="2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2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</m:e>
                          </m:d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it-IT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  <m:sup>
                              <m:r>
                                <a:rPr lang="it-IT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p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it-IT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it-IT" sz="22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2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it-IT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  <m:r>
                                    <a:rPr lang="it-IT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it-IT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it-IT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it-IT" sz="2200" b="1" dirty="0"/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139DFE7D-1758-7E48-A428-1CFCCA1F4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101274"/>
                <a:ext cx="7388002" cy="866904"/>
              </a:xfrm>
              <a:prstGeom prst="rect">
                <a:avLst/>
              </a:prstGeom>
              <a:blipFill>
                <a:blip r:embed="rId5"/>
                <a:stretch>
                  <a:fillRect l="-7547" t="-150725" b="-226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>
            <a:extLst>
              <a:ext uri="{FF2B5EF4-FFF2-40B4-BE49-F238E27FC236}">
                <a16:creationId xmlns:a16="http://schemas.microsoft.com/office/drawing/2014/main" id="{131D2CA8-F3D0-F74D-A470-84EF8552D7C1}"/>
              </a:ext>
            </a:extLst>
          </p:cNvPr>
          <p:cNvSpPr/>
          <p:nvPr/>
        </p:nvSpPr>
        <p:spPr>
          <a:xfrm>
            <a:off x="74127" y="5985775"/>
            <a:ext cx="9069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La formula non cambia: la terza </a:t>
            </a:r>
            <a:r>
              <a:rPr lang="it-IT" sz="2200" b="1" dirty="0"/>
              <a:t>condizione</a:t>
            </a:r>
            <a:r>
              <a:rPr lang="it-IT" sz="2400" b="1" dirty="0"/>
              <a:t> non è necessaria.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D6E2585-C766-9644-AF13-625523591A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086" y="1526789"/>
            <a:ext cx="7598314" cy="240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95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8" y="6381750"/>
            <a:ext cx="212372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Claudio Gori Giorgi e Daniela Valenti, 2023</a:t>
            </a:r>
            <a:endParaRPr lang="it-IT" altLang="it-IT" sz="1400" i="1" dirty="0"/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705136" y="261229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Area tra due curve: un procedimento generale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4D7DFC6E-E28F-0248-9211-889C91946D86}"/>
                  </a:ext>
                </a:extLst>
              </p:cNvPr>
              <p:cNvSpPr/>
              <p:nvPr/>
            </p:nvSpPr>
            <p:spPr>
              <a:xfrm>
                <a:off x="222383" y="1644772"/>
                <a:ext cx="885698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it-IT" sz="2200" b="1" dirty="0"/>
                  <a:t>Le curve si incontrano solo nei due punti di ascisse </a:t>
                </a:r>
                <a14:m>
                  <m:oMath xmlns:m="http://schemas.openxmlformats.org/officeDocument/2006/math">
                    <m:r>
                      <a:rPr lang="it-IT" sz="22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it-IT" sz="2200" b="1" dirty="0"/>
                  <a:t> e </a:t>
                </a:r>
                <a14:m>
                  <m:oMath xmlns:m="http://schemas.openxmlformats.org/officeDocument/2006/math">
                    <m:r>
                      <a:rPr lang="it-IT" sz="2200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it-IT" sz="2200" b="1" dirty="0"/>
                  <a:t>;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it-IT" sz="2200" b="1" dirty="0">
                    <a:solidFill>
                      <a:schemeClr val="tx1"/>
                    </a:solidFill>
                  </a:rPr>
                  <a:t>Una curva è sempre sopra l’altra, </a:t>
                </a:r>
                <a:r>
                  <a:rPr lang="it-IT" sz="22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ad esempio, </a:t>
                </a:r>
                <a14:m>
                  <m:oMath xmlns:m="http://schemas.openxmlformats.org/officeDocument/2006/math">
                    <m:r>
                      <a:rPr lang="it-IT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it-IT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it-IT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it-IT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it-IT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it-IT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it-IT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4D7DFC6E-E28F-0248-9211-889C91946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83" y="1644772"/>
                <a:ext cx="8856984" cy="769441"/>
              </a:xfrm>
              <a:prstGeom prst="rect">
                <a:avLst/>
              </a:prstGeom>
              <a:blipFill>
                <a:blip r:embed="rId3"/>
                <a:stretch>
                  <a:fillRect l="-716" t="-4918" b="-147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B397A5-1C56-7F42-BACA-16FAF4F1898D}"/>
              </a:ext>
            </a:extLst>
          </p:cNvPr>
          <p:cNvSpPr txBox="1"/>
          <p:nvPr/>
        </p:nvSpPr>
        <p:spPr>
          <a:xfrm>
            <a:off x="222383" y="837584"/>
            <a:ext cx="8611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In un intervallo [a, b] sono dati i grafici di due funzioni continue </a:t>
            </a:r>
            <a:r>
              <a:rPr lang="it-IT" sz="2400" b="1" dirty="0" err="1"/>
              <a:t>f</a:t>
            </a:r>
            <a:r>
              <a:rPr lang="it-IT" sz="2400" b="1" dirty="0"/>
              <a:t>(x) e g(x) che rispettano le seguenti condizioni: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A7E5A0-B874-8240-BC64-44249681222F}"/>
              </a:ext>
            </a:extLst>
          </p:cNvPr>
          <p:cNvSpPr txBox="1"/>
          <p:nvPr/>
        </p:nvSpPr>
        <p:spPr>
          <a:xfrm>
            <a:off x="323528" y="2414213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/>
              <a:t>L’area </a:t>
            </a:r>
            <a:r>
              <a:rPr lang="it-IT" sz="2200" b="1" dirty="0">
                <a:solidFill>
                  <a:srgbClr val="FF0000"/>
                </a:solidFill>
              </a:rPr>
              <a:t>T</a:t>
            </a:r>
            <a:r>
              <a:rPr lang="it-IT" sz="2200" b="1" dirty="0"/>
              <a:t> compresa fra le due curve è data da: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DFC79454-1586-EF49-A2A9-5EA38341AB37}"/>
                  </a:ext>
                </a:extLst>
              </p:cNvPr>
              <p:cNvSpPr/>
              <p:nvPr/>
            </p:nvSpPr>
            <p:spPr>
              <a:xfrm>
                <a:off x="2699792" y="2884697"/>
                <a:ext cx="3454215" cy="9371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it-IT" sz="2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it-IT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it-IT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4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it-IT" sz="2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it-IT" sz="2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DFC79454-1586-EF49-A2A9-5EA38341A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884697"/>
                <a:ext cx="3454215" cy="937180"/>
              </a:xfrm>
              <a:prstGeom prst="rect">
                <a:avLst/>
              </a:prstGeom>
              <a:blipFill>
                <a:blip r:embed="rId4"/>
                <a:stretch>
                  <a:fillRect l="-16850" t="-154667" b="-230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93C3E904-44F9-E54A-9050-14A1F07E4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3939889"/>
            <a:ext cx="5106457" cy="269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02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8" y="6381750"/>
            <a:ext cx="212372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Claudio Gori Giorgi e Daniela Valenti, 2023</a:t>
            </a:r>
            <a:endParaRPr lang="it-IT" altLang="it-IT" sz="1400" i="1" dirty="0"/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395536" y="184482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Attività</a:t>
            </a:r>
          </a:p>
        </p:txBody>
      </p:sp>
    </p:spTree>
    <p:extLst>
      <p:ext uri="{BB962C8B-B14F-4D97-AF65-F5344CB8AC3E}">
        <p14:creationId xmlns:p14="http://schemas.microsoft.com/office/powerpoint/2010/main" val="1215491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8" y="6381750"/>
            <a:ext cx="212372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Claudio Gori Giorgi e Daniela Valenti, 2023</a:t>
            </a:r>
            <a:endParaRPr lang="it-IT" altLang="it-IT" sz="1400" i="1" dirty="0"/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1209832" y="198884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Risposte commentate all’attività</a:t>
            </a:r>
          </a:p>
        </p:txBody>
      </p:sp>
    </p:spTree>
    <p:extLst>
      <p:ext uri="{BB962C8B-B14F-4D97-AF65-F5344CB8AC3E}">
        <p14:creationId xmlns:p14="http://schemas.microsoft.com/office/powerpoint/2010/main" val="1873081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8" y="6381750"/>
            <a:ext cx="212372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Claudio Gori Giorgi e Daniela Valenti, 2023</a:t>
            </a:r>
            <a:endParaRPr lang="it-IT" altLang="it-IT" sz="1400" i="1" dirty="0"/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970878" y="166231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cs typeface="Arial" panose="020B0604020202020204" pitchFamily="34" charset="0"/>
              </a:rPr>
              <a:t>Quesito 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5D4B28E-B1CD-6044-A08E-309A385DA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63" y="782500"/>
            <a:ext cx="7490278" cy="479640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E09D24-0F56-7E41-9C13-C68A7E09C599}"/>
              </a:ext>
            </a:extLst>
          </p:cNvPr>
          <p:cNvSpPr txBox="1"/>
          <p:nvPr/>
        </p:nvSpPr>
        <p:spPr>
          <a:xfrm>
            <a:off x="970878" y="5733256"/>
            <a:ext cx="785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Il calcolo di T</a:t>
            </a:r>
            <a:r>
              <a:rPr lang="it-IT" sz="2400" b="1" baseline="-25000" dirty="0"/>
              <a:t>3</a:t>
            </a:r>
            <a:r>
              <a:rPr lang="it-IT" sz="2400" b="1" dirty="0"/>
              <a:t> è lungo. La geometria può aiutare?</a:t>
            </a:r>
          </a:p>
        </p:txBody>
      </p:sp>
    </p:spTree>
    <p:extLst>
      <p:ext uri="{BB962C8B-B14F-4D97-AF65-F5344CB8AC3E}">
        <p14:creationId xmlns:p14="http://schemas.microsoft.com/office/powerpoint/2010/main" val="1932578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8" y="6381750"/>
            <a:ext cx="212372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Claudio Gori Giorgi e Daniela Valenti, 2023</a:t>
            </a:r>
            <a:endParaRPr lang="it-IT" altLang="it-IT" sz="1400" i="1" dirty="0"/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970878" y="166231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cs typeface="Arial" panose="020B0604020202020204" pitchFamily="34" charset="0"/>
              </a:rPr>
              <a:t>La geometria agevola i calcoli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CC704C3-9DC7-1642-85FE-3E46C101E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53"/>
          <a:stretch/>
        </p:blipFill>
        <p:spPr>
          <a:xfrm>
            <a:off x="323021" y="874771"/>
            <a:ext cx="2880828" cy="198896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29C060-0BDE-DF42-AE25-89F1E3A9FDF9}"/>
              </a:ext>
            </a:extLst>
          </p:cNvPr>
          <p:cNvSpPr txBox="1"/>
          <p:nvPr/>
        </p:nvSpPr>
        <p:spPr>
          <a:xfrm>
            <a:off x="3203849" y="1119836"/>
            <a:ext cx="239303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Funzione pari</a:t>
            </a:r>
          </a:p>
          <a:p>
            <a:pPr algn="ctr"/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Curva simmetrica rispetto all’asse y</a:t>
            </a:r>
          </a:p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T’ = 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6C7FDBD-3CAC-BC49-A37C-F1A571AAB6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00"/>
          <a:stretch/>
        </p:blipFill>
        <p:spPr>
          <a:xfrm>
            <a:off x="323021" y="2987497"/>
            <a:ext cx="2729899" cy="208297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9C047BD-5328-EC4F-BA71-54E16EBACBF6}"/>
              </a:ext>
            </a:extLst>
          </p:cNvPr>
          <p:cNvSpPr txBox="1"/>
          <p:nvPr/>
        </p:nvSpPr>
        <p:spPr>
          <a:xfrm>
            <a:off x="3035001" y="3244154"/>
            <a:ext cx="256334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Funzione dispari</a:t>
            </a:r>
          </a:p>
          <a:p>
            <a:pPr algn="ctr"/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Curva simmetrica rispetto ad O</a:t>
            </a:r>
          </a:p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S’ =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791177EF-7335-784B-9CB4-9DC09BEA0278}"/>
              </a:ext>
            </a:extLst>
          </p:cNvPr>
          <p:cNvGrpSpPr/>
          <p:nvPr/>
        </p:nvGrpSpPr>
        <p:grpSpPr>
          <a:xfrm>
            <a:off x="34738" y="865867"/>
            <a:ext cx="5747343" cy="4291325"/>
            <a:chOff x="34738" y="865867"/>
            <a:chExt cx="5747343" cy="4291325"/>
          </a:xfrm>
        </p:grpSpPr>
        <p:cxnSp>
          <p:nvCxnSpPr>
            <p:cNvPr id="14" name="Connettore 1 13">
              <a:extLst>
                <a:ext uri="{FF2B5EF4-FFF2-40B4-BE49-F238E27FC236}">
                  <a16:creationId xmlns:a16="http://schemas.microsoft.com/office/drawing/2014/main" id="{6038E3CB-0459-D34E-982C-E569063435DC}"/>
                </a:ext>
              </a:extLst>
            </p:cNvPr>
            <p:cNvCxnSpPr>
              <a:cxnSpLocks/>
            </p:cNvCxnSpPr>
            <p:nvPr/>
          </p:nvCxnSpPr>
          <p:spPr>
            <a:xfrm>
              <a:off x="5782081" y="865867"/>
              <a:ext cx="0" cy="42913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>
              <a:extLst>
                <a:ext uri="{FF2B5EF4-FFF2-40B4-BE49-F238E27FC236}">
                  <a16:creationId xmlns:a16="http://schemas.microsoft.com/office/drawing/2014/main" id="{D53EC335-1730-4D45-850E-687C6189C422}"/>
                </a:ext>
              </a:extLst>
            </p:cNvPr>
            <p:cNvCxnSpPr>
              <a:cxnSpLocks/>
            </p:cNvCxnSpPr>
            <p:nvPr/>
          </p:nvCxnSpPr>
          <p:spPr>
            <a:xfrm>
              <a:off x="34738" y="5157192"/>
              <a:ext cx="574734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49A4CFA-C116-214B-BEDF-A46A165220BB}"/>
              </a:ext>
            </a:extLst>
          </p:cNvPr>
          <p:cNvSpPr txBox="1"/>
          <p:nvPr/>
        </p:nvSpPr>
        <p:spPr>
          <a:xfrm>
            <a:off x="5934834" y="3783374"/>
            <a:ext cx="299866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Area T</a:t>
            </a:r>
            <a:r>
              <a:rPr lang="it-IT" sz="24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3</a:t>
            </a: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tra le due curve</a:t>
            </a:r>
          </a:p>
          <a:p>
            <a:pPr algn="ctr"/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</a:t>
            </a:r>
            <a:r>
              <a:rPr lang="it-IT" sz="24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3 </a:t>
            </a: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= T + T’ = 2T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2FE6A409-AE6C-3E4E-8642-94B71174E3E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08" y="1453019"/>
            <a:ext cx="2892892" cy="2160466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34282024-F74B-8744-AAE4-3A18289197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430"/>
          <a:stretch/>
        </p:blipFill>
        <p:spPr>
          <a:xfrm>
            <a:off x="970878" y="5312277"/>
            <a:ext cx="7271657" cy="109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94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8" y="6465037"/>
            <a:ext cx="424847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Valenti,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889126" y="332656"/>
            <a:ext cx="749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cs typeface="Arial" panose="020B0604020202020204" pitchFamily="34" charset="0"/>
              </a:rPr>
              <a:t>Quesito 2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DA6B1AB-982D-0A43-934E-3492689A47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800"/>
          <a:stretch/>
        </p:blipFill>
        <p:spPr>
          <a:xfrm>
            <a:off x="0" y="896281"/>
            <a:ext cx="5781373" cy="3591689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C87F1EF0-F688-8944-8DFD-E28BBB56DE3E}"/>
              </a:ext>
            </a:extLst>
          </p:cNvPr>
          <p:cNvGrpSpPr/>
          <p:nvPr/>
        </p:nvGrpSpPr>
        <p:grpSpPr>
          <a:xfrm>
            <a:off x="5265231" y="1772816"/>
            <a:ext cx="3562090" cy="3934152"/>
            <a:chOff x="5265231" y="1772816"/>
            <a:chExt cx="3562090" cy="393415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E01BFD3-FAD8-1542-B566-03D786419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5231" y="1772816"/>
              <a:ext cx="3562090" cy="3226266"/>
            </a:xfrm>
            <a:prstGeom prst="rect">
              <a:avLst/>
            </a:prstGeom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33D448D2-178D-EC46-A2E4-1D41C8D31657}"/>
                </a:ext>
              </a:extLst>
            </p:cNvPr>
            <p:cNvSpPr txBox="1"/>
            <p:nvPr/>
          </p:nvSpPr>
          <p:spPr>
            <a:xfrm>
              <a:off x="5313569" y="4999082"/>
              <a:ext cx="3513751" cy="707886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e </a:t>
              </a:r>
              <a:r>
                <a: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funzioni dispari.</a:t>
              </a:r>
            </a:p>
            <a:p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Figura simmetrica rispetto ad  O</a:t>
              </a:r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EC117035-5373-D445-9F1E-5FEF68A43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5" y="4494401"/>
            <a:ext cx="5261225" cy="726546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40DBC07-1021-494F-A337-4B721C417149}"/>
              </a:ext>
            </a:extLst>
          </p:cNvPr>
          <p:cNvSpPr txBox="1"/>
          <p:nvPr/>
        </p:nvSpPr>
        <p:spPr>
          <a:xfrm>
            <a:off x="6082658" y="1074600"/>
            <a:ext cx="2744662" cy="707886"/>
          </a:xfrm>
          <a:prstGeom prst="rect">
            <a:avLst/>
          </a:prstGeom>
          <a:solidFill>
            <a:srgbClr val="FFFEE8"/>
          </a:solidFill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[-2, 0] </a:t>
            </a:r>
            <a:r>
              <a:rPr lang="it-IT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sopra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[0, 2]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sopra </a:t>
            </a:r>
            <a:r>
              <a:rPr lang="it-IT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888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6E47ED8D-D44F-5E44-9B35-DEA1AEFF7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056" y="134830"/>
            <a:ext cx="8159824" cy="1296144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Teorema fondamentale del calcolo integrale</a:t>
            </a:r>
          </a:p>
        </p:txBody>
      </p:sp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74" y="6245225"/>
            <a:ext cx="213573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Valenti,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8784BDE-AF31-2541-A90B-9662CA39EC6B}"/>
                  </a:ext>
                </a:extLst>
              </p:cNvPr>
              <p:cNvSpPr txBox="1"/>
              <p:nvPr/>
            </p:nvSpPr>
            <p:spPr>
              <a:xfrm>
                <a:off x="1691680" y="1745816"/>
                <a:ext cx="5184576" cy="15858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  <m:d>
                            <m:dPr>
                              <m:ctrlPr>
                                <a:rPr lang="it-I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8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it-IT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it-IT" sz="2800" b="1" dirty="0"/>
              </a:p>
              <a:p>
                <a:pPr>
                  <a:spcBef>
                    <a:spcPts val="600"/>
                  </a:spcBef>
                </a:pPr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</a:t>
                </a:r>
                <a:r>
                  <a:rPr lang="it-IT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it-IT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it-IT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8784BDE-AF31-2541-A90B-9662CA39E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745816"/>
                <a:ext cx="5184576" cy="1585819"/>
              </a:xfrm>
              <a:prstGeom prst="rect">
                <a:avLst/>
              </a:prstGeom>
              <a:blipFill>
                <a:blip r:embed="rId3"/>
                <a:stretch>
                  <a:fillRect l="-17359" t="-106349" b="-12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B0F5FC-D587-864C-AC98-4F2B68D23EAD}"/>
              </a:ext>
            </a:extLst>
          </p:cNvPr>
          <p:cNvSpPr txBox="1"/>
          <p:nvPr/>
        </p:nvSpPr>
        <p:spPr>
          <a:xfrm>
            <a:off x="755576" y="3485361"/>
            <a:ext cx="7729231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Per calcolare l’area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2800" b="1" dirty="0"/>
              <a:t> procedo dunque così: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b="1" dirty="0"/>
              <a:t>Determino con il calcolo integrale una funzione </a:t>
            </a:r>
            <a:r>
              <a:rPr 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primitiva di </a:t>
            </a:r>
            <a:r>
              <a:rPr 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2800" b="1" dirty="0"/>
              <a:t>.</a:t>
            </a:r>
          </a:p>
          <a:p>
            <a:pPr marL="514350" indent="-514350">
              <a:spcBef>
                <a:spcPts val="300"/>
              </a:spcBef>
              <a:buFont typeface="+mj-lt"/>
              <a:buAutoNum type="arabicPeriod"/>
            </a:pPr>
            <a:r>
              <a:rPr lang="it-IT" sz="2800" b="1" dirty="0"/>
              <a:t>Calcolo la differenza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/>
              <a:t>⎻ </a:t>
            </a:r>
            <a:r>
              <a:rPr 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0F2976-69E2-7A4E-9C09-DBC612412137}"/>
              </a:ext>
            </a:extLst>
          </p:cNvPr>
          <p:cNvSpPr txBox="1"/>
          <p:nvPr/>
        </p:nvSpPr>
        <p:spPr>
          <a:xfrm>
            <a:off x="2166381" y="553086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Ecco un primo esempio</a:t>
            </a:r>
          </a:p>
        </p:txBody>
      </p:sp>
    </p:spTree>
    <p:extLst>
      <p:ext uri="{BB962C8B-B14F-4D97-AF65-F5344CB8AC3E}">
        <p14:creationId xmlns:p14="http://schemas.microsoft.com/office/powerpoint/2010/main" val="138647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6E47ED8D-D44F-5E44-9B35-DEA1AEFF7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6976" y="75531"/>
            <a:ext cx="8159824" cy="77389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Area sotto un arco di parabola</a:t>
            </a:r>
          </a:p>
        </p:txBody>
      </p:sp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8060" y="6489660"/>
            <a:ext cx="37565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Valenti,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BCF9F39F-34AE-0A4A-A083-13FD59725F17}"/>
              </a:ext>
            </a:extLst>
          </p:cNvPr>
          <p:cNvGrpSpPr/>
          <p:nvPr/>
        </p:nvGrpSpPr>
        <p:grpSpPr>
          <a:xfrm>
            <a:off x="899592" y="983786"/>
            <a:ext cx="4190495" cy="3132697"/>
            <a:chOff x="2051720" y="1052736"/>
            <a:chExt cx="4190495" cy="3132697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BC74420B-FFB9-F048-9E52-DF97DCAAC0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3286"/>
            <a:stretch/>
          </p:blipFill>
          <p:spPr>
            <a:xfrm>
              <a:off x="2051720" y="1052736"/>
              <a:ext cx="4190495" cy="3132697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16D61AF5-9569-C04F-BED5-7881E3033F4F}"/>
                </a:ext>
              </a:extLst>
            </p:cNvPr>
            <p:cNvSpPr txBox="1"/>
            <p:nvPr/>
          </p:nvSpPr>
          <p:spPr>
            <a:xfrm>
              <a:off x="3805207" y="198884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0743463-663E-2145-BF9A-165B8F0D1B72}"/>
                  </a:ext>
                </a:extLst>
              </p:cNvPr>
              <p:cNvSpPr txBox="1"/>
              <p:nvPr/>
            </p:nvSpPr>
            <p:spPr>
              <a:xfrm>
                <a:off x="5436096" y="2084334"/>
                <a:ext cx="3250704" cy="9316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0743463-663E-2145-BF9A-165B8F0D1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084334"/>
                <a:ext cx="3250704" cy="931602"/>
              </a:xfrm>
              <a:prstGeom prst="rect">
                <a:avLst/>
              </a:prstGeom>
              <a:blipFill>
                <a:blip r:embed="rId4"/>
                <a:stretch>
                  <a:fillRect l="-16732" t="-156757" b="-2351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po 22">
            <a:extLst>
              <a:ext uri="{FF2B5EF4-FFF2-40B4-BE49-F238E27FC236}">
                <a16:creationId xmlns:a16="http://schemas.microsoft.com/office/drawing/2014/main" id="{B0A37B57-0484-9D4A-A100-A9D36EFABFD4}"/>
              </a:ext>
            </a:extLst>
          </p:cNvPr>
          <p:cNvGrpSpPr/>
          <p:nvPr/>
        </p:nvGrpSpPr>
        <p:grpSpPr>
          <a:xfrm>
            <a:off x="899592" y="3824319"/>
            <a:ext cx="7056784" cy="2894644"/>
            <a:chOff x="899592" y="3824319"/>
            <a:chExt cx="7056784" cy="2894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5E3F2A57-B1EC-1A45-9010-FE04D3799D8D}"/>
                    </a:ext>
                  </a:extLst>
                </p:cNvPr>
                <p:cNvSpPr txBox="1"/>
                <p:nvPr/>
              </p:nvSpPr>
              <p:spPr>
                <a:xfrm>
                  <a:off x="1043608" y="4228088"/>
                  <a:ext cx="4920919" cy="10640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. 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it-IT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it-IT" sz="2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𝒅𝒙</m:t>
                            </m:r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it-IT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it-IT" sz="2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it-IT" sz="2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nary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m:oMathPara>
                  </a14:m>
                  <a:endParaRPr lang="it-IT" sz="2400" b="1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5E3F2A57-B1EC-1A45-9010-FE04D3799D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4228088"/>
                  <a:ext cx="4920919" cy="1064009"/>
                </a:xfrm>
                <a:prstGeom prst="rect">
                  <a:avLst/>
                </a:prstGeom>
                <a:blipFill>
                  <a:blip r:embed="rId5"/>
                  <a:stretch>
                    <a:fillRect l="-18766" t="-137647" b="-19058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tangolo 10">
                  <a:extLst>
                    <a:ext uri="{FF2B5EF4-FFF2-40B4-BE49-F238E27FC236}">
                      <a16:creationId xmlns:a16="http://schemas.microsoft.com/office/drawing/2014/main" id="{5E39241C-626B-9D41-A9B2-0DBF65D32A0B}"/>
                    </a:ext>
                  </a:extLst>
                </p:cNvPr>
                <p:cNvSpPr/>
                <p:nvPr/>
              </p:nvSpPr>
              <p:spPr>
                <a:xfrm>
                  <a:off x="899592" y="5213463"/>
                  <a:ext cx="5866671" cy="9316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. </m:t>
                        </m:r>
                        <m:nary>
                          <m:naryPr>
                            <m:ctrlPr>
                              <a:rPr lang="it-IT" sz="2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it-I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  <m:e>
                            <m:d>
                              <m:dPr>
                                <m:ctrlP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it-IT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it-IT" sz="2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it-IT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it-IT" sz="2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  <m:r>
                          <a:rPr lang="it-IT" sz="2400" b="1" i="0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it-IT" sz="2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it-IT" sz="2400" b="1" dirty="0"/>
                </a:p>
              </p:txBody>
            </p:sp>
          </mc:Choice>
          <mc:Fallback xmlns="">
            <p:sp>
              <p:nvSpPr>
                <p:cNvPr id="11" name="Rettangolo 10">
                  <a:extLst>
                    <a:ext uri="{FF2B5EF4-FFF2-40B4-BE49-F238E27FC236}">
                      <a16:creationId xmlns:a16="http://schemas.microsoft.com/office/drawing/2014/main" id="{5E39241C-626B-9D41-A9B2-0DBF65D32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5213463"/>
                  <a:ext cx="5866671" cy="931602"/>
                </a:xfrm>
                <a:prstGeom prst="rect">
                  <a:avLst/>
                </a:prstGeom>
                <a:blipFill>
                  <a:blip r:embed="rId6"/>
                  <a:stretch>
                    <a:fillRect l="-13607" t="-158108" b="-23513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503ABC0A-065E-ED4B-A34D-BB1041F82E75}"/>
                </a:ext>
              </a:extLst>
            </p:cNvPr>
            <p:cNvSpPr/>
            <p:nvPr/>
          </p:nvSpPr>
          <p:spPr>
            <a:xfrm>
              <a:off x="3923928" y="4228088"/>
              <a:ext cx="1368152" cy="86659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7BBEF392-A0D1-3C47-AF2A-D60227F16A46}"/>
                </a:ext>
              </a:extLst>
            </p:cNvPr>
            <p:cNvSpPr txBox="1"/>
            <p:nvPr/>
          </p:nvSpPr>
          <p:spPr>
            <a:xfrm>
              <a:off x="5681126" y="3824319"/>
              <a:ext cx="757064" cy="4616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2E8B92B1-201C-F24B-B29F-6CB4F1059ED6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5292082" y="4055152"/>
              <a:ext cx="389044" cy="33138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F4CC5803-5F2E-5D4E-9FED-685ED97E5994}"/>
                </a:ext>
              </a:extLst>
            </p:cNvPr>
            <p:cNvSpPr/>
            <p:nvPr/>
          </p:nvSpPr>
          <p:spPr>
            <a:xfrm>
              <a:off x="4072983" y="5216741"/>
              <a:ext cx="1891544" cy="86659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D40889D8-88E9-8A49-9C77-B6B9E4B222B0}"/>
                </a:ext>
              </a:extLst>
            </p:cNvPr>
            <p:cNvSpPr txBox="1"/>
            <p:nvPr/>
          </p:nvSpPr>
          <p:spPr>
            <a:xfrm>
              <a:off x="6300192" y="6257298"/>
              <a:ext cx="1656184" cy="4616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(2) </a:t>
              </a:r>
              <a:r>
                <a:rPr lang="it-IT" sz="2400" b="1" dirty="0"/>
                <a:t>⎻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(0)</a:t>
              </a:r>
            </a:p>
          </p:txBody>
        </p:sp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18470BD2-7397-0B4F-B41D-B741A56B6F10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 flipV="1">
              <a:off x="5482612" y="6092399"/>
              <a:ext cx="817580" cy="395732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669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6E47ED8D-D44F-5E44-9B35-DEA1AEFF7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056" y="134830"/>
            <a:ext cx="8159824" cy="77389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Snellire i calcoli</a:t>
            </a:r>
          </a:p>
        </p:txBody>
      </p:sp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5667" y="6343690"/>
            <a:ext cx="20003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Valenti,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07E7F1E-34F4-A24D-B4BB-92C34775D77D}"/>
              </a:ext>
            </a:extLst>
          </p:cNvPr>
          <p:cNvGrpSpPr/>
          <p:nvPr/>
        </p:nvGrpSpPr>
        <p:grpSpPr>
          <a:xfrm>
            <a:off x="683568" y="810955"/>
            <a:ext cx="6419056" cy="1938003"/>
            <a:chOff x="683568" y="1052737"/>
            <a:chExt cx="6419056" cy="1925773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CF9F39F-34AE-0A4A-A083-13FD59725F17}"/>
                </a:ext>
              </a:extLst>
            </p:cNvPr>
            <p:cNvGrpSpPr/>
            <p:nvPr/>
          </p:nvGrpSpPr>
          <p:grpSpPr>
            <a:xfrm>
              <a:off x="683568" y="1052737"/>
              <a:ext cx="2421974" cy="1925773"/>
              <a:chOff x="2051720" y="1052737"/>
              <a:chExt cx="3132143" cy="2341502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BC74420B-FFB9-F048-9E52-DF97DCAAC0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33286"/>
              <a:stretch/>
            </p:blipFill>
            <p:spPr>
              <a:xfrm>
                <a:off x="2051720" y="1052737"/>
                <a:ext cx="3132143" cy="2341502"/>
              </a:xfrm>
              <a:prstGeom prst="rect">
                <a:avLst/>
              </a:prstGeom>
            </p:spPr>
          </p:pic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6D61AF5-9569-C04F-BED5-7881E3033F4F}"/>
                  </a:ext>
                </a:extLst>
              </p:cNvPr>
              <p:cNvSpPr txBox="1"/>
              <p:nvPr/>
            </p:nvSpPr>
            <p:spPr>
              <a:xfrm>
                <a:off x="3234000" y="1670871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90743463-663E-2145-BF9A-165B8F0D1B72}"/>
                    </a:ext>
                  </a:extLst>
                </p:cNvPr>
                <p:cNvSpPr txBox="1"/>
                <p:nvPr/>
              </p:nvSpPr>
              <p:spPr>
                <a:xfrm>
                  <a:off x="3851920" y="1716757"/>
                  <a:ext cx="3250704" cy="86177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it-IT" sz="2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it-IT" sz="22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22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it-IT" sz="2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  <m:e>
                            <m:d>
                              <m:dPr>
                                <m:ctrlPr>
                                  <a:rPr lang="it-IT" sz="2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it-IT" sz="2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2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it-IT" sz="2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it-IT" sz="22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sz="2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it-IT" sz="2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it-IT" sz="2200" b="1" i="1" smtClean="0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</m:oMath>
                    </m:oMathPara>
                  </a14:m>
                  <a:endParaRPr lang="it-IT" sz="2200" b="1" dirty="0"/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90743463-663E-2145-BF9A-165B8F0D1B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920" y="1716757"/>
                  <a:ext cx="3250704" cy="861774"/>
                </a:xfrm>
                <a:prstGeom prst="rect">
                  <a:avLst/>
                </a:prstGeom>
                <a:blipFill>
                  <a:blip r:embed="rId4"/>
                  <a:stretch>
                    <a:fillRect l="-10506" t="-147143" b="-22285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52A685F4-2AAA-3A4B-A6B6-93CFD29A7299}"/>
              </a:ext>
            </a:extLst>
          </p:cNvPr>
          <p:cNvGrpSpPr/>
          <p:nvPr/>
        </p:nvGrpSpPr>
        <p:grpSpPr>
          <a:xfrm>
            <a:off x="0" y="2770203"/>
            <a:ext cx="9086771" cy="1194785"/>
            <a:chOff x="0" y="2990300"/>
            <a:chExt cx="9086771" cy="11947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5E3F2A57-B1EC-1A45-9010-FE04D3799D8D}"/>
                    </a:ext>
                  </a:extLst>
                </p:cNvPr>
                <p:cNvSpPr txBox="1"/>
                <p:nvPr/>
              </p:nvSpPr>
              <p:spPr>
                <a:xfrm>
                  <a:off x="0" y="3005133"/>
                  <a:ext cx="4920919" cy="9830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it-IT" sz="22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it-IT" sz="2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it-IT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2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it-IT" sz="22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it-IT" sz="22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sz="2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it-IT" sz="2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it-IT" sz="2200" b="1" i="1" smtClean="0">
                                <a:latin typeface="Cambria Math" panose="02040503050406030204" pitchFamily="18" charset="0"/>
                              </a:rPr>
                              <m:t>𝒅𝒙</m:t>
                            </m:r>
                            <m:r>
                              <a:rPr lang="it-IT" sz="2200" b="1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it-IT" sz="2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t-IT" sz="2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2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it-IT" sz="22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it-IT" sz="22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nary>
                        <m:r>
                          <a:rPr lang="it-IT" sz="2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t-IT" sz="2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2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2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m:oMathPara>
                  </a14:m>
                  <a:endParaRPr lang="it-IT" sz="2200" b="1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5E3F2A57-B1EC-1A45-9010-FE04D3799D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05133"/>
                  <a:ext cx="4920919" cy="983026"/>
                </a:xfrm>
                <a:prstGeom prst="rect">
                  <a:avLst/>
                </a:prstGeom>
                <a:blipFill>
                  <a:blip r:embed="rId5"/>
                  <a:stretch>
                    <a:fillRect l="-22222" t="-131646" b="-18607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tangolo 10">
                  <a:extLst>
                    <a:ext uri="{FF2B5EF4-FFF2-40B4-BE49-F238E27FC236}">
                      <a16:creationId xmlns:a16="http://schemas.microsoft.com/office/drawing/2014/main" id="{5E39241C-626B-9D41-A9B2-0DBF65D32A0B}"/>
                    </a:ext>
                  </a:extLst>
                </p:cNvPr>
                <p:cNvSpPr/>
                <p:nvPr/>
              </p:nvSpPr>
              <p:spPr>
                <a:xfrm>
                  <a:off x="4567778" y="2990300"/>
                  <a:ext cx="4518993" cy="8617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it-IT" sz="22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22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it-IT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  <m:e>
                            <m:d>
                              <m:dPr>
                                <m:ctrlPr>
                                  <a:rPr lang="it-IT" sz="2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it-IT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2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it-IT" sz="22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it-IT" sz="22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sz="2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it-IT" sz="2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it-IT" sz="22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  <m:r>
                          <a:rPr lang="it-IT" sz="2200" b="1" i="0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it-IT" sz="2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2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it-IT" sz="22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it-IT" sz="2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it-IT" sz="2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t-IT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it-IT" sz="2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2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it-IT" sz="2200" b="1" dirty="0"/>
                </a:p>
              </p:txBody>
            </p:sp>
          </mc:Choice>
          <mc:Fallback xmlns="">
            <p:sp>
              <p:nvSpPr>
                <p:cNvPr id="11" name="Rettangolo 10">
                  <a:extLst>
                    <a:ext uri="{FF2B5EF4-FFF2-40B4-BE49-F238E27FC236}">
                      <a16:creationId xmlns:a16="http://schemas.microsoft.com/office/drawing/2014/main" id="{5E39241C-626B-9D41-A9B2-0DBF65D32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778" y="2990300"/>
                  <a:ext cx="4518993" cy="861774"/>
                </a:xfrm>
                <a:prstGeom prst="rect">
                  <a:avLst/>
                </a:prstGeom>
                <a:blipFill>
                  <a:blip r:embed="rId6"/>
                  <a:stretch>
                    <a:fillRect l="-22817" t="-150725" b="-22753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Parentesi graffa chiusa 2">
              <a:extLst>
                <a:ext uri="{FF2B5EF4-FFF2-40B4-BE49-F238E27FC236}">
                  <a16:creationId xmlns:a16="http://schemas.microsoft.com/office/drawing/2014/main" id="{D229B8C0-B72A-164A-91D5-D5A25661CC9A}"/>
                </a:ext>
              </a:extLst>
            </p:cNvPr>
            <p:cNvSpPr/>
            <p:nvPr/>
          </p:nvSpPr>
          <p:spPr>
            <a:xfrm rot="5400000">
              <a:off x="4301969" y="-477433"/>
              <a:ext cx="468052" cy="8856983"/>
            </a:xfrm>
            <a:prstGeom prst="rightBrace">
              <a:avLst>
                <a:gd name="adj1" fmla="val 8333"/>
                <a:gd name="adj2" fmla="val 50243"/>
              </a:avLst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630DC643-DA71-1C47-9384-C25222FC0AB9}"/>
                  </a:ext>
                </a:extLst>
              </p:cNvPr>
              <p:cNvSpPr/>
              <p:nvPr/>
            </p:nvSpPr>
            <p:spPr>
              <a:xfrm>
                <a:off x="1356855" y="4043091"/>
                <a:ext cx="6358279" cy="9861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2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it-IT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22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2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2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t-IT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it-IT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it-IT" sz="2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it-IT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it-IT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2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it-IT" sz="22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it-IT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2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it-IT" sz="2200" dirty="0"/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630DC643-DA71-1C47-9384-C25222FC0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855" y="4043091"/>
                <a:ext cx="6358279" cy="986104"/>
              </a:xfrm>
              <a:prstGeom prst="rect">
                <a:avLst/>
              </a:prstGeom>
              <a:blipFill>
                <a:blip r:embed="rId7"/>
                <a:stretch>
                  <a:fillRect l="-16168" t="-124051" b="-1936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A90ED1D-440C-B84F-99ED-97CA743F2989}"/>
              </a:ext>
            </a:extLst>
          </p:cNvPr>
          <p:cNvSpPr txBox="1"/>
          <p:nvPr/>
        </p:nvSpPr>
        <p:spPr>
          <a:xfrm>
            <a:off x="3697463" y="5077406"/>
            <a:ext cx="1677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0000FF"/>
                </a:solidFill>
              </a:rPr>
              <a:t>In generale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5AEBEC34-B434-2F40-B08D-8EC2155E775B}"/>
                  </a:ext>
                </a:extLst>
              </p:cNvPr>
              <p:cNvSpPr/>
              <p:nvPr/>
            </p:nvSpPr>
            <p:spPr>
              <a:xfrm>
                <a:off x="1713831" y="5504974"/>
                <a:ext cx="5613653" cy="937180"/>
              </a:xfrm>
              <a:prstGeom prst="rect">
                <a:avLst/>
              </a:prstGeom>
              <a:solidFill>
                <a:srgbClr val="FFFBEF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p>
                              <m:r>
                                <a:rPr lang="it-IT" sz="2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it-IT" sz="2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it-IT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mr>
                                  </m:m>
                                  <m: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  <m:d>
                                    <m:dPr>
                                      <m:ctrlP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p>
                          </m:sSub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  <m:d>
                            <m:d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5AEBEC34-B434-2F40-B08D-8EC2155E7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831" y="5504974"/>
                <a:ext cx="5613653" cy="937180"/>
              </a:xfrm>
              <a:prstGeom prst="rect">
                <a:avLst/>
              </a:prstGeom>
              <a:blipFill>
                <a:blip r:embed="rId8"/>
                <a:stretch>
                  <a:fillRect l="-19639" t="-154667" b="-23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08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6E47ED8D-D44F-5E44-9B35-DEA1AEFF7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407157"/>
            <a:ext cx="8159824" cy="77389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Area sotto un arco di parabola</a:t>
            </a:r>
          </a:p>
        </p:txBody>
      </p:sp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8060" y="6489660"/>
            <a:ext cx="37565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Valenti,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5EAA30-378E-FD40-B95F-E11B11214FDF}"/>
              </a:ext>
            </a:extLst>
          </p:cNvPr>
          <p:cNvSpPr txBox="1"/>
          <p:nvPr/>
        </p:nvSpPr>
        <p:spPr>
          <a:xfrm>
            <a:off x="765920" y="1340481"/>
            <a:ext cx="755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 Integrali e geometria: confrontare aree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0AF2502-8163-C04F-B655-A5B851476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023135"/>
            <a:ext cx="4790346" cy="32197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0565626D-ED6B-D245-A74D-1CBAF98A1108}"/>
                  </a:ext>
                </a:extLst>
              </p:cNvPr>
              <p:cNvSpPr txBox="1"/>
              <p:nvPr/>
            </p:nvSpPr>
            <p:spPr>
              <a:xfrm>
                <a:off x="899592" y="5373216"/>
                <a:ext cx="6995120" cy="9861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it-IT" sz="22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it-IT" sz="2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it-IT" sz="2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it-IT" sz="2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it-IT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it-IT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it-IT" sz="2200" b="1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0565626D-ED6B-D245-A74D-1CBAF98A1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373216"/>
                <a:ext cx="6995120" cy="986104"/>
              </a:xfrm>
              <a:prstGeom prst="rect">
                <a:avLst/>
              </a:prstGeom>
              <a:blipFill>
                <a:blip r:embed="rId4"/>
                <a:stretch>
                  <a:fillRect l="-4710" t="-124051" b="-1924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2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7" y="6372165"/>
            <a:ext cx="381642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Valenti,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710310" y="34408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 secondo esempio: area sotto una retta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8D8A6EB-178C-9248-9398-C8C52B4B9F74}"/>
              </a:ext>
            </a:extLst>
          </p:cNvPr>
          <p:cNvSpPr/>
          <p:nvPr/>
        </p:nvSpPr>
        <p:spPr>
          <a:xfrm>
            <a:off x="971600" y="2000333"/>
            <a:ext cx="31683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Area T sotto la </a:t>
            </a:r>
            <a:r>
              <a:rPr lang="it-IT" sz="2400" b="1" dirty="0">
                <a:solidFill>
                  <a:schemeClr val="tx1"/>
                </a:solidFill>
              </a:rPr>
              <a:t>retta fra le ascisse 0 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04ECAB12-EDCF-F840-BD44-5E965FE172A7}"/>
                  </a:ext>
                </a:extLst>
              </p:cNvPr>
              <p:cNvSpPr/>
              <p:nvPr/>
            </p:nvSpPr>
            <p:spPr>
              <a:xfrm>
                <a:off x="1439652" y="4272688"/>
                <a:ext cx="5400600" cy="9861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it-IT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it-IT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it-IT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it-IT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it-IT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it-IT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04ECAB12-EDCF-F840-BD44-5E965FE17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52" y="4272688"/>
                <a:ext cx="5400600" cy="986104"/>
              </a:xfrm>
              <a:prstGeom prst="rect">
                <a:avLst/>
              </a:prstGeom>
              <a:blipFill>
                <a:blip r:embed="rId3"/>
                <a:stretch>
                  <a:fillRect l="-10304" t="-126923" b="-1961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>
            <a:extLst>
              <a:ext uri="{FF2B5EF4-FFF2-40B4-BE49-F238E27FC236}">
                <a16:creationId xmlns:a16="http://schemas.microsoft.com/office/drawing/2014/main" id="{D0368354-09B0-2B4A-A204-27F8F8DF9D95}"/>
              </a:ext>
            </a:extLst>
          </p:cNvPr>
          <p:cNvSpPr/>
          <p:nvPr/>
        </p:nvSpPr>
        <p:spPr>
          <a:xfrm>
            <a:off x="422278" y="5404393"/>
            <a:ext cx="82089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dirty="0"/>
              <a:t>Posso trovare questo risultato solo con la geometria: ho disegnato un triangolo con base 1 e altezza 1.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56E71B9-EF06-3C4F-93D0-E1FCD5B07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328" y="1074456"/>
            <a:ext cx="3166862" cy="296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4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8" y="6381750"/>
            <a:ext cx="212372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Claudio Gori Giorgi e Daniela Valenti, 2023</a:t>
            </a:r>
            <a:endParaRPr lang="it-IT" altLang="it-IT" sz="1400" i="1" dirty="0"/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3721" y="64650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D5414-B844-1F4B-89A1-B28584166853}"/>
              </a:ext>
            </a:extLst>
          </p:cNvPr>
          <p:cNvSpPr txBox="1"/>
          <p:nvPr/>
        </p:nvSpPr>
        <p:spPr>
          <a:xfrm>
            <a:off x="467544" y="-1173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Un’altra area sotto una retta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D0368354-09B0-2B4A-A204-27F8F8DF9D95}"/>
                  </a:ext>
                </a:extLst>
              </p:cNvPr>
              <p:cNvSpPr/>
              <p:nvPr/>
            </p:nvSpPr>
            <p:spPr>
              <a:xfrm>
                <a:off x="0" y="3800098"/>
                <a:ext cx="8884870" cy="1724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400" b="1" dirty="0"/>
                  <a:t>E, se calcolo l’area A con l’integrale, che cosa ottengo?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it-IT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it-IT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it-IT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it-IT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it-IT" sz="2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it-IT" sz="22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t-IT" sz="2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it-IT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it-IT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it-IT" sz="2200" b="1" dirty="0">
                  <a:solidFill>
                    <a:srgbClr val="FF0000"/>
                  </a:solidFill>
                </a:endParaRPr>
              </a:p>
              <a:p>
                <a:r>
                  <a:rPr lang="it-IT" sz="2400" b="1" dirty="0">
                    <a:solidFill>
                      <a:schemeClr val="tx1"/>
                    </a:solidFill>
                  </a:rPr>
                  <a:t>                                                                          </a:t>
                </a:r>
                <a:r>
                  <a:rPr lang="it-IT" sz="2400" b="1" dirty="0">
                    <a:solidFill>
                      <a:srgbClr val="FF0000"/>
                    </a:solidFill>
                  </a:rPr>
                  <a:t>Risultato errato!</a:t>
                </a:r>
              </a:p>
            </p:txBody>
          </p:sp>
        </mc:Choice>
        <mc:Fallback xmlns="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D0368354-09B0-2B4A-A204-27F8F8DF9D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00098"/>
                <a:ext cx="8884870" cy="1724768"/>
              </a:xfrm>
              <a:prstGeom prst="rect">
                <a:avLst/>
              </a:prstGeom>
              <a:blipFill>
                <a:blip r:embed="rId3"/>
                <a:stretch>
                  <a:fillRect l="-1000" t="-51095" b="-890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>
            <a:extLst>
              <a:ext uri="{FF2B5EF4-FFF2-40B4-BE49-F238E27FC236}">
                <a16:creationId xmlns:a16="http://schemas.microsoft.com/office/drawing/2014/main" id="{3833C235-9A00-934A-B5EE-1983C0B89381}"/>
              </a:ext>
            </a:extLst>
          </p:cNvPr>
          <p:cNvSpPr/>
          <p:nvPr/>
        </p:nvSpPr>
        <p:spPr>
          <a:xfrm>
            <a:off x="410083" y="782186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Area A sotto la retta tra le ascisse 0 e 2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465B078-CB10-1D43-B876-AD61D673C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051" y="680268"/>
            <a:ext cx="3360414" cy="311983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A0C9E54-B505-FF4B-9406-DDAE02CB42A1}"/>
              </a:ext>
            </a:extLst>
          </p:cNvPr>
          <p:cNvSpPr txBox="1"/>
          <p:nvPr/>
        </p:nvSpPr>
        <p:spPr>
          <a:xfrm>
            <a:off x="47196" y="1715044"/>
            <a:ext cx="5293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</a:rPr>
              <a:t>Calcolo l’area A con la geometria e trovo l’area di due triangoli uguali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2BFE17A1-FBEF-484E-A01D-C8818CE17579}"/>
                  </a:ext>
                </a:extLst>
              </p:cNvPr>
              <p:cNvSpPr txBox="1"/>
              <p:nvPr/>
            </p:nvSpPr>
            <p:spPr>
              <a:xfrm>
                <a:off x="755576" y="2619465"/>
                <a:ext cx="3240360" cy="7838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2BFE17A1-FBEF-484E-A01D-C8818CE17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619465"/>
                <a:ext cx="3240360" cy="783804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5B0F3F1-3897-4149-88EA-8DDB8CA624DE}"/>
              </a:ext>
            </a:extLst>
          </p:cNvPr>
          <p:cNvSpPr txBox="1"/>
          <p:nvPr/>
        </p:nvSpPr>
        <p:spPr>
          <a:xfrm>
            <a:off x="3166491" y="5823531"/>
            <a:ext cx="2988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Dove è l’errore?</a:t>
            </a:r>
          </a:p>
        </p:txBody>
      </p: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D588F984-D0EB-904C-A1B5-81A1F4125BD2}"/>
              </a:ext>
            </a:extLst>
          </p:cNvPr>
          <p:cNvCxnSpPr/>
          <p:nvPr/>
        </p:nvCxnSpPr>
        <p:spPr>
          <a:xfrm>
            <a:off x="6300193" y="5085184"/>
            <a:ext cx="24482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455A9D0D-3D74-A94B-BDF9-C4D630E2D213}"/>
              </a:ext>
            </a:extLst>
          </p:cNvPr>
          <p:cNvCxnSpPr>
            <a:cxnSpLocks/>
          </p:cNvCxnSpPr>
          <p:nvPr/>
        </p:nvCxnSpPr>
        <p:spPr>
          <a:xfrm flipH="1" flipV="1">
            <a:off x="6588224" y="4720824"/>
            <a:ext cx="1172299" cy="3333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93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6E47ED8D-D44F-5E44-9B35-DEA1AEFF7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78631"/>
            <a:ext cx="8159824" cy="1296144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Problema iniziale degli integrali:</a:t>
            </a:r>
            <a:b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l’area sotto una curva </a:t>
            </a:r>
          </a:p>
        </p:txBody>
      </p:sp>
      <p:sp>
        <p:nvSpPr>
          <p:cNvPr id="18434" name="Footer Placeholder 9">
            <a:extLst>
              <a:ext uri="{FF2B5EF4-FFF2-40B4-BE49-F238E27FC236}">
                <a16:creationId xmlns:a16="http://schemas.microsoft.com/office/drawing/2014/main" id="{AA6346AB-368E-EB40-A6FF-DB55A727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74" y="6245225"/>
            <a:ext cx="213573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Claudio Gori Giorgi e Daniela Valenti, 2023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8FE1106-1563-C346-B6FC-6DA5D9FB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olo 1">
                <a:extLst>
                  <a:ext uri="{FF2B5EF4-FFF2-40B4-BE49-F238E27FC236}">
                    <a16:creationId xmlns:a16="http://schemas.microsoft.com/office/drawing/2014/main" id="{33AF7189-83B5-0847-9B6C-7B587956034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575470" y="3624596"/>
                <a:ext cx="2504180" cy="1085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𝑻</m:t>
                      </m:r>
                      <m:r>
                        <a:rPr lang="it-IT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sup>
                        <m:e>
                          <m: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it-IT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it-IT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it-IT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itolo 1">
                <a:extLst>
                  <a:ext uri="{FF2B5EF4-FFF2-40B4-BE49-F238E27FC236}">
                    <a16:creationId xmlns:a16="http://schemas.microsoft.com/office/drawing/2014/main" id="{33AF7189-83B5-0847-9B6C-7B5879560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5470" y="3624596"/>
                <a:ext cx="2504180" cy="1085248"/>
              </a:xfrm>
              <a:prstGeom prst="rect">
                <a:avLst/>
              </a:prstGeom>
              <a:blipFill>
                <a:blip r:embed="rId3"/>
                <a:stretch>
                  <a:fillRect l="-28643" t="-152273" b="-226136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6A8FC61-BF41-7549-A2FC-2E29520334AF}"/>
              </a:ext>
            </a:extLst>
          </p:cNvPr>
          <p:cNvSpPr txBox="1"/>
          <p:nvPr/>
        </p:nvSpPr>
        <p:spPr>
          <a:xfrm>
            <a:off x="2945917" y="4369570"/>
            <a:ext cx="52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41367DFE-717D-8B48-B265-0805825C747D}"/>
              </a:ext>
            </a:extLst>
          </p:cNvPr>
          <p:cNvGrpSpPr/>
          <p:nvPr/>
        </p:nvGrpSpPr>
        <p:grpSpPr>
          <a:xfrm>
            <a:off x="149836" y="1340306"/>
            <a:ext cx="6403364" cy="4870450"/>
            <a:chOff x="135783" y="1398261"/>
            <a:chExt cx="6403364" cy="4870450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E486CC77-5ADB-4D4E-B2D4-B3D4DC7C617D}"/>
                </a:ext>
              </a:extLst>
            </p:cNvPr>
            <p:cNvGrpSpPr/>
            <p:nvPr/>
          </p:nvGrpSpPr>
          <p:grpSpPr>
            <a:xfrm>
              <a:off x="135783" y="1398261"/>
              <a:ext cx="6403364" cy="4870450"/>
              <a:chOff x="135783" y="1398261"/>
              <a:chExt cx="6403364" cy="4870450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519148AC-5311-BF4B-AA05-6C76130A67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783" y="1398261"/>
                <a:ext cx="6403364" cy="4870450"/>
              </a:xfrm>
              <a:prstGeom prst="rect">
                <a:avLst/>
              </a:prstGeom>
            </p:spPr>
          </p:pic>
          <p:sp>
            <p:nvSpPr>
              <p:cNvPr id="7" name="Titolo 1">
                <a:extLst>
                  <a:ext uri="{FF2B5EF4-FFF2-40B4-BE49-F238E27FC236}">
                    <a16:creationId xmlns:a16="http://schemas.microsoft.com/office/drawing/2014/main" id="{54529D3C-C31E-0F40-9590-3EB103F342E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63588" y="1959480"/>
                <a:ext cx="5148572" cy="459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sz="20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Funzione continua e</a:t>
                </a:r>
                <a:r>
                  <a:rPr lang="it-IT" sz="2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positiva</a:t>
                </a:r>
                <a:r>
                  <a:rPr lang="it-IT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0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 </a:t>
                </a:r>
                <a:r>
                  <a:rPr lang="it-IT" sz="2000" b="1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it-IT" sz="20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it-IT" sz="2000" b="1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cxnSp>
            <p:nvCxnSpPr>
              <p:cNvPr id="9" name="Connettore 1 8">
                <a:extLst>
                  <a:ext uri="{FF2B5EF4-FFF2-40B4-BE49-F238E27FC236}">
                    <a16:creationId xmlns:a16="http://schemas.microsoft.com/office/drawing/2014/main" id="{06BEBEBC-6F11-2B43-BCF6-F02E5FDA6D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09019" y="2319298"/>
                <a:ext cx="487339" cy="747689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5C5AC8AD-73FC-6343-B478-120BC0E0A368}"/>
                  </a:ext>
                </a:extLst>
              </p:cNvPr>
              <p:cNvSpPr/>
              <p:nvPr/>
            </p:nvSpPr>
            <p:spPr>
              <a:xfrm>
                <a:off x="3473637" y="1937060"/>
                <a:ext cx="1368152" cy="648072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CEEAFA62-6AA9-624A-A98A-D6240355027A}"/>
                  </a:ext>
                </a:extLst>
              </p:cNvPr>
              <p:cNvSpPr txBox="1"/>
              <p:nvPr/>
            </p:nvSpPr>
            <p:spPr>
              <a:xfrm>
                <a:off x="3851920" y="2784516"/>
                <a:ext cx="1080120" cy="4320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it-IT" dirty="0"/>
              </a:p>
            </p:txBody>
          </p:sp>
        </p:grp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E02B309D-5BD6-B641-B2D2-BD7911466EA1}"/>
                </a:ext>
              </a:extLst>
            </p:cNvPr>
            <p:cNvSpPr txBox="1"/>
            <p:nvPr/>
          </p:nvSpPr>
          <p:spPr>
            <a:xfrm>
              <a:off x="2931864" y="438976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0232407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Custom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91485</TotalTime>
  <Words>1440</Words>
  <Application>Microsoft Macintosh PowerPoint</Application>
  <PresentationFormat>Presentazione su schermo (4:3)</PresentationFormat>
  <Paragraphs>235</Paragraphs>
  <Slides>29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Arial Narrow</vt:lpstr>
      <vt:lpstr>Calibri</vt:lpstr>
      <vt:lpstr>Cambria Math</vt:lpstr>
      <vt:lpstr>Times New Roman</vt:lpstr>
      <vt:lpstr>Struttura predefinita</vt:lpstr>
      <vt:lpstr>Integrali e calcolo di aree</vt:lpstr>
      <vt:lpstr>Problema iniziale degli integrali: l’area sotto il grafico di una funzione</vt:lpstr>
      <vt:lpstr>Teorema fondamentale del calcolo integrale</vt:lpstr>
      <vt:lpstr>Area sotto un arco di parabola</vt:lpstr>
      <vt:lpstr>Snellire i calcoli</vt:lpstr>
      <vt:lpstr>Area sotto un arco di parabola</vt:lpstr>
      <vt:lpstr>Presentazione standard di PowerPoint</vt:lpstr>
      <vt:lpstr>Presentazione standard di PowerPoint</vt:lpstr>
      <vt:lpstr>Problema iniziale degli integrali: l’area sotto una curva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Approssimazioni Concorso</dc:title>
  <dc:subject/>
  <dc:creator>Io</dc:creator>
  <cp:keywords/>
  <dc:description/>
  <cp:lastModifiedBy>Microsoft Office User</cp:lastModifiedBy>
  <cp:revision>2049</cp:revision>
  <cp:lastPrinted>2020-09-13T10:38:21Z</cp:lastPrinted>
  <dcterms:created xsi:type="dcterms:W3CDTF">2014-08-24T17:13:09Z</dcterms:created>
  <dcterms:modified xsi:type="dcterms:W3CDTF">2023-06-13T10:27:17Z</dcterms:modified>
  <cp:category/>
</cp:coreProperties>
</file>