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78" r:id="rId4"/>
    <p:sldId id="306" r:id="rId5"/>
    <p:sldId id="259" r:id="rId6"/>
    <p:sldId id="304" r:id="rId7"/>
    <p:sldId id="264" r:id="rId8"/>
    <p:sldId id="282" r:id="rId9"/>
    <p:sldId id="297" r:id="rId10"/>
    <p:sldId id="279" r:id="rId11"/>
    <p:sldId id="265" r:id="rId12"/>
    <p:sldId id="280" r:id="rId13"/>
    <p:sldId id="305" r:id="rId14"/>
    <p:sldId id="281" r:id="rId15"/>
    <p:sldId id="286" r:id="rId16"/>
    <p:sldId id="298" r:id="rId17"/>
    <p:sldId id="284" r:id="rId18"/>
    <p:sldId id="270" r:id="rId19"/>
    <p:sldId id="299" r:id="rId20"/>
    <p:sldId id="271" r:id="rId21"/>
    <p:sldId id="295" r:id="rId22"/>
    <p:sldId id="300" r:id="rId23"/>
    <p:sldId id="301" r:id="rId24"/>
    <p:sldId id="302" r:id="rId25"/>
    <p:sldId id="303" r:id="rId26"/>
    <p:sldId id="307" r:id="rId2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A0E"/>
    <a:srgbClr val="FCFFC5"/>
    <a:srgbClr val="F1FFEC"/>
    <a:srgbClr val="D0E9F0"/>
    <a:srgbClr val="C0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91"/>
    <p:restoredTop sz="94607"/>
  </p:normalViewPr>
  <p:slideViewPr>
    <p:cSldViewPr>
      <p:cViewPr varScale="1">
        <p:scale>
          <a:sx n="105" d="100"/>
          <a:sy n="105" d="100"/>
        </p:scale>
        <p:origin x="200" y="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35EB262-78A7-C549-8052-9049FF23D9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C92828-FFD5-984F-B630-12505E9728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8DAD61-0870-8C4F-AA9C-F448B8CF072C}" type="datetime1">
              <a:rPr lang="it-IT" altLang="it-IT"/>
              <a:pPr>
                <a:defRPr/>
              </a:pPr>
              <a:t>09/11/23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DF5A3900-C973-F149-A821-1F7D9A8D7F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1F92CADA-674B-C844-A387-8DA66409E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C207CC-12E2-E844-A548-52C60941A1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89C16C-11D9-C04F-8B9D-44BD91E3B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22882D-0C0A-2A43-A110-3402C34819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E424AB0D-4E74-074B-9B8D-392EE33DA1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813D4880-EBF2-C64B-8418-5C20793108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19ADDF84-086A-9948-8E8F-5E9E580681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D2E820-B96E-9046-B781-257603F2A790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256FCA-6E8B-4D41-838D-7799A827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0A28-53B2-C64E-9311-E176564D2ECD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5D886F-E476-204A-B699-136442EE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66FDE9-09E4-8646-AFC3-D8249E58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D801-6FB4-5546-A964-3B02101AE1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81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9CEB17-B803-434D-BAB9-CF6608AF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4B99-0EC4-C046-91EB-2D39109C4DA3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7D33DC-297F-8C48-A4D8-D8421FAF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19B59C-9E48-034C-97F7-4CF1DC02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23FF-D798-0143-8226-362F83DF74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733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DB8DE1-72F9-4440-9676-D5511A9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9C33D-2BC6-E247-A632-85334EC6FFB2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49028E-8F0C-8B4D-A9ED-207589B3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EDBF6C-BF87-3340-96DD-43929A91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9DF9-DE37-8742-9071-580BEE4C1D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930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E879CA-32AB-D446-9254-C4A4B2B6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39DC-7741-E94F-8968-135F1259E8B6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F54918-8B39-9D46-9B66-4F060E80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C97F33-58EB-1248-B230-F4C9A0C7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94B1-C69A-CB48-9964-6BE8744C0C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269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48FEB6-A9BA-C74B-A15A-91BA6916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80BE-A9B0-2849-A834-BCC77617506C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5DDCD1-E55A-274A-88E8-F29E5813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726B4E-8126-994D-86B8-960B0F05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EB50-7DC8-0C47-9D2D-C48945D358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637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06CE5E3-6D09-9C4B-A044-162400C1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3078-FF60-804B-BAF2-F588FAD952C3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3012133-4FB9-6C42-9796-2AA0B8D6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C2DA805-29AA-9F4E-9DB1-B608D609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9A2A-8B2A-DA4E-B2C2-29CE9FBC96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996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EA63B6E-1594-4E4E-AA9A-A5A442B8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910D-61BA-6144-8F81-F0B39A51A3C6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4CF4125D-7874-6A4F-B42A-670B18C4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6ECE8DE-B2CA-9C4C-A52C-F4455EB5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5D84-FF7E-BF46-B6C4-B5ADEFB682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987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1854EABF-CF2B-AE42-8000-C3A8BA04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1173-CBBE-5747-8E6D-3FB25FF3896A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38CD062E-C1D0-374E-BE0A-0DC50F36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A22F3EB6-E2B9-8849-9131-185E416E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89D4-3820-8D4D-86B7-593A90B830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585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C7EC630-0EC8-DE48-8E42-B0DCDA44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70E6-A947-CB44-8FBA-0F8BA3F9E6C5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988C05C-A2CF-8C49-8767-A5BFF8F8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17B27067-F88E-F54F-A12F-0825EE33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8AFD-9C2B-D547-9698-5BD15EAA13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632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50519CF-0225-2444-B27E-520153DE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40B5-F7C3-1B43-8C69-D6C616CA9A84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F8BB3ED-0E7D-C447-BBB2-8479998F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C6E0FD1-EA7B-DF4A-BF0F-B2575F3C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0B42-F822-A249-8708-738D592E5D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748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B7199D7-46B3-C04F-8F9B-043AED0C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B91B-50C2-4F4B-BA6B-A1332A654982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660D236-9BE7-3344-AACC-5865CF77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8C349B3-3B10-6547-ABED-17D5D9DE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55E0-5B48-B94D-A420-B2898F6F9A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831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168F13EB-1650-A849-B6CA-63F5A59135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6FF21120-295F-4A4C-894D-2410C8BB8F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CF5D19-9655-9A42-B8B9-699D6465F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303698-2285-3649-98C9-EC94A7B5109D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7EB726-C635-1B48-8DEA-2A2BC4CC9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FCF030-72D4-1142-8588-45BDB7503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D8408A-4FF4-CE4B-BD60-9C6A296497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3E2C352F-02CB-8A4E-93C7-1EDD3D000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00" y="188640"/>
            <a:ext cx="7772400" cy="72008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Algebra delle derivate 1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97EB8ED1-D315-CB42-B49D-FC6F0DA2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CA2E0C55-7412-B144-A5B8-32337CFFE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36EF1E-CBBB-7C47-AA17-4FBAC11F041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5" name="Picture 11" descr="Schermata 2014-11-30 alle 19.27.14.png">
            <a:extLst>
              <a:ext uri="{FF2B5EF4-FFF2-40B4-BE49-F238E27FC236}">
                <a16:creationId xmlns:a16="http://schemas.microsoft.com/office/drawing/2014/main" id="{066AE22F-E507-B74B-8CC3-52924FFC0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657600" cy="35782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91C0C446-DA8D-854F-B702-5605D3A7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 calcoli sono sempre così semplici?</a:t>
            </a:r>
          </a:p>
        </p:txBody>
      </p:sp>
      <p:sp>
        <p:nvSpPr>
          <p:cNvPr id="21506" name="Segnaposto piè di pagina 3">
            <a:extLst>
              <a:ext uri="{FF2B5EF4-FFF2-40B4-BE49-F238E27FC236}">
                <a16:creationId xmlns:a16="http://schemas.microsoft.com/office/drawing/2014/main" id="{D7E50BCE-B3F8-B643-881F-B21A3441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0825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1507" name="Segnaposto numero diapositiva 4">
            <a:extLst>
              <a:ext uri="{FF2B5EF4-FFF2-40B4-BE49-F238E27FC236}">
                <a16:creationId xmlns:a16="http://schemas.microsoft.com/office/drawing/2014/main" id="{6D2C721F-667E-F340-AC4F-F9C10F2C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77547D-26F7-F248-A5F9-B3698CDDEEE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1508" name="TextBox 11">
            <a:extLst>
              <a:ext uri="{FF2B5EF4-FFF2-40B4-BE49-F238E27FC236}">
                <a16:creationId xmlns:a16="http://schemas.microsoft.com/office/drawing/2014/main" id="{FE71E7B1-F65E-564C-931F-B9098FDB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906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" panose="020B0604020202020204" pitchFamily="34" charset="0"/>
              </a:rPr>
              <a:t>Proviamo con la moltiplicazione</a:t>
            </a:r>
          </a:p>
        </p:txBody>
      </p:sp>
      <p:sp>
        <p:nvSpPr>
          <p:cNvPr id="21509" name="TextBox 12">
            <a:extLst>
              <a:ext uri="{FF2B5EF4-FFF2-40B4-BE49-F238E27FC236}">
                <a16:creationId xmlns:a16="http://schemas.microsoft.com/office/drawing/2014/main" id="{15C0BDA2-DEC5-F341-9BD3-EE2171563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8077200" cy="954088"/>
          </a:xfrm>
          <a:prstGeom prst="rect">
            <a:avLst/>
          </a:prstGeom>
          <a:solidFill>
            <a:srgbClr val="FD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" panose="020B0604020202020204" pitchFamily="34" charset="0"/>
              </a:rPr>
              <a:t>Per derivare un prodotto di funzioni </a:t>
            </a:r>
            <a:r>
              <a:rPr lang="it-IT" altLang="it-IT" sz="2800" b="1">
                <a:solidFill>
                  <a:srgbClr val="FF0000"/>
                </a:solidFill>
                <a:latin typeface="Arial" panose="020B0604020202020204" pitchFamily="34" charset="0"/>
              </a:rPr>
              <a:t>NON</a:t>
            </a:r>
            <a:r>
              <a:rPr lang="it-IT" altLang="it-IT" sz="2800" b="1">
                <a:latin typeface="Arial" panose="020B0604020202020204" pitchFamily="34" charset="0"/>
              </a:rPr>
              <a:t> </a:t>
            </a:r>
            <a:r>
              <a:rPr lang="it-IT" altLang="it-IT" sz="2800" b="1">
                <a:solidFill>
                  <a:srgbClr val="FF0000"/>
                </a:solidFill>
                <a:latin typeface="Arial" panose="020B0604020202020204" pitchFamily="34" charset="0"/>
              </a:rPr>
              <a:t>moltiplico</a:t>
            </a:r>
            <a:r>
              <a:rPr lang="it-IT" altLang="it-IT" sz="2800" b="1">
                <a:latin typeface="Arial" panose="020B0604020202020204" pitchFamily="34" charset="0"/>
              </a:rPr>
              <a:t> le derivate delle singole funzioni.</a:t>
            </a:r>
          </a:p>
        </p:txBody>
      </p:sp>
      <p:pic>
        <p:nvPicPr>
          <p:cNvPr id="21510" name="Picture 8" descr="Schermata 2014-12-12 alle 18.31.45.png">
            <a:extLst>
              <a:ext uri="{FF2B5EF4-FFF2-40B4-BE49-F238E27FC236}">
                <a16:creationId xmlns:a16="http://schemas.microsoft.com/office/drawing/2014/main" id="{C7B87C47-5123-F043-BBFF-BB478A54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5357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>
            <a:extLst>
              <a:ext uri="{FF2B5EF4-FFF2-40B4-BE49-F238E27FC236}">
                <a16:creationId xmlns:a16="http://schemas.microsoft.com/office/drawing/2014/main" id="{494717FA-7688-F64E-B395-040601A4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2. Derivare un prodotto di funzioni</a:t>
            </a:r>
          </a:p>
        </p:txBody>
      </p:sp>
      <p:sp>
        <p:nvSpPr>
          <p:cNvPr id="22530" name="Segnaposto piè di pagina 3">
            <a:extLst>
              <a:ext uri="{FF2B5EF4-FFF2-40B4-BE49-F238E27FC236}">
                <a16:creationId xmlns:a16="http://schemas.microsoft.com/office/drawing/2014/main" id="{D1B293AF-49AC-194F-AF17-14EFFE60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pic>
        <p:nvPicPr>
          <p:cNvPr id="22532" name="Picture 6" descr="Schermata 2014-11-29 alle 19.36.19.png">
            <a:extLst>
              <a:ext uri="{FF2B5EF4-FFF2-40B4-BE49-F238E27FC236}">
                <a16:creationId xmlns:a16="http://schemas.microsoft.com/office/drawing/2014/main" id="{BF474FA4-CFCC-F24E-B419-C4237EA43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662738" cy="571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642E5-0769-3B47-A3E7-2C0783420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429000"/>
            <a:ext cx="2819400" cy="3810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4" name="TextBox 9">
            <a:extLst>
              <a:ext uri="{FF2B5EF4-FFF2-40B4-BE49-F238E27FC236}">
                <a16:creationId xmlns:a16="http://schemas.microsoft.com/office/drawing/2014/main" id="{A7660E46-0F22-6D4F-8CAB-CC3F92086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514600"/>
            <a:ext cx="2514600" cy="1323975"/>
          </a:xfrm>
          <a:prstGeom prst="rect">
            <a:avLst/>
          </a:prstGeom>
          <a:solidFill>
            <a:srgbClr val="E9FFE7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Addiziono e sottraggo la stessa espressione per ritrovare rapporti incrementali noti.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D95B02-18E1-494B-982A-6D947551BD9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943600" y="2971800"/>
            <a:ext cx="685800" cy="4572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50F7034-8B04-DA41-BE29-9978B0187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12192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DA799F-5460-5A4B-B03E-2D3D21ABE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371600"/>
            <a:ext cx="11430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802696-D30C-6348-B3FF-8788D0F0F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038600"/>
            <a:ext cx="1676400" cy="609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EEBC29-E38E-8445-A610-15E4DDE01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371600"/>
            <a:ext cx="1676400" cy="609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B06F44-76BC-984F-8FD4-D83D00F6E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181600"/>
            <a:ext cx="609600" cy="3810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E9FC56F-D90D-134E-9139-AEC5425E4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50" y="5181600"/>
            <a:ext cx="2023938" cy="45335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AB23884-B361-EA4E-AAC9-16095C1C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C94B1-C69A-CB48-9964-6BE8744C0C38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773BA410-E9FD-DA45-84F3-14569383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2. Derivare il prodotto di funzioni</a:t>
            </a:r>
          </a:p>
        </p:txBody>
      </p:sp>
      <p:sp>
        <p:nvSpPr>
          <p:cNvPr id="23554" name="Segnaposto piè di pagina 3">
            <a:extLst>
              <a:ext uri="{FF2B5EF4-FFF2-40B4-BE49-F238E27FC236}">
                <a16:creationId xmlns:a16="http://schemas.microsoft.com/office/drawing/2014/main" id="{CE8D1562-FB07-EB4A-8968-5A72F196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3555" name="Segnaposto numero diapositiva 4">
            <a:extLst>
              <a:ext uri="{FF2B5EF4-FFF2-40B4-BE49-F238E27FC236}">
                <a16:creationId xmlns:a16="http://schemas.microsoft.com/office/drawing/2014/main" id="{78AC8F2C-C0CC-7042-AAAA-F8EEE6DFC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D34C5A-E125-EE44-9AC8-EE3E593120F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415F2E29-8AA0-7444-A471-FEDDB82F6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Se ripeto gli stessi calcoli in generale trovo il procedimento per derivare il prodotto di due funzioni</a:t>
            </a:r>
          </a:p>
        </p:txBody>
      </p:sp>
      <p:pic>
        <p:nvPicPr>
          <p:cNvPr id="23557" name="Picture 8" descr="Schermata 2014-11-29 alle 20.23.29.png">
            <a:extLst>
              <a:ext uri="{FF2B5EF4-FFF2-40B4-BE49-F238E27FC236}">
                <a16:creationId xmlns:a16="http://schemas.microsoft.com/office/drawing/2014/main" id="{1B8346B2-A2EF-8E47-970F-435A4CA6B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08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773BA410-E9FD-DA45-84F3-14569383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2. Derivare il prodotto di funzioni</a:t>
            </a:r>
          </a:p>
        </p:txBody>
      </p:sp>
      <p:sp>
        <p:nvSpPr>
          <p:cNvPr id="23554" name="Segnaposto piè di pagina 3">
            <a:extLst>
              <a:ext uri="{FF2B5EF4-FFF2-40B4-BE49-F238E27FC236}">
                <a16:creationId xmlns:a16="http://schemas.microsoft.com/office/drawing/2014/main" id="{CE8D1562-FB07-EB4A-8968-5A72F196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3555" name="Segnaposto numero diapositiva 4">
            <a:extLst>
              <a:ext uri="{FF2B5EF4-FFF2-40B4-BE49-F238E27FC236}">
                <a16:creationId xmlns:a16="http://schemas.microsoft.com/office/drawing/2014/main" id="{78AC8F2C-C0CC-7042-AAAA-F8EEE6DFC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D34C5A-E125-EE44-9AC8-EE3E593120F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7567B4-02BE-DE4A-9C0D-54CF0AB35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8" y="1885157"/>
            <a:ext cx="782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2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8253EB91-6924-2241-9FEA-A3E29F53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70" y="762513"/>
            <a:ext cx="8229600" cy="7159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Esempi</a:t>
            </a:r>
          </a:p>
        </p:txBody>
      </p:sp>
      <p:sp>
        <p:nvSpPr>
          <p:cNvPr id="24578" name="Segnaposto piè di pagina 3">
            <a:extLst>
              <a:ext uri="{FF2B5EF4-FFF2-40B4-BE49-F238E27FC236}">
                <a16:creationId xmlns:a16="http://schemas.microsoft.com/office/drawing/2014/main" id="{08EC0BEE-707D-854D-9FB9-970B39C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4579" name="Segnaposto numero diapositiva 4">
            <a:extLst>
              <a:ext uri="{FF2B5EF4-FFF2-40B4-BE49-F238E27FC236}">
                <a16:creationId xmlns:a16="http://schemas.microsoft.com/office/drawing/2014/main" id="{5549A9F4-46B3-3543-95A5-C31191E60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7B9B5-C08B-6946-B622-63049319096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80" name="TextBox 6">
            <a:extLst>
              <a:ext uri="{FF2B5EF4-FFF2-40B4-BE49-F238E27FC236}">
                <a16:creationId xmlns:a16="http://schemas.microsoft.com/office/drawing/2014/main" id="{B4B46D5E-7386-6640-9B14-A0050F1A1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8800" y="2438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263FB0-6A44-5F43-83BE-8BF3ECF4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2132856"/>
            <a:ext cx="8532440" cy="32111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903F6C72-511D-F24D-AD62-E6B1F05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t"/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Prodotto di una funzione per una costante</a:t>
            </a:r>
          </a:p>
        </p:txBody>
      </p:sp>
      <p:sp>
        <p:nvSpPr>
          <p:cNvPr id="25602" name="Segnaposto piè di pagina 3">
            <a:extLst>
              <a:ext uri="{FF2B5EF4-FFF2-40B4-BE49-F238E27FC236}">
                <a16:creationId xmlns:a16="http://schemas.microsoft.com/office/drawing/2014/main" id="{9E2B357F-5112-EF49-9682-3964CD0C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1658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5603" name="Segnaposto numero diapositiva 4">
            <a:extLst>
              <a:ext uri="{FF2B5EF4-FFF2-40B4-BE49-F238E27FC236}">
                <a16:creationId xmlns:a16="http://schemas.microsoft.com/office/drawing/2014/main" id="{F833FFDB-AE83-614C-89BE-5983E3A60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78C602-F158-4A49-B9B1-F3B47EBBCC8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5605" name="TextBox 9">
            <a:extLst>
              <a:ext uri="{FF2B5EF4-FFF2-40B4-BE49-F238E27FC236}">
                <a16:creationId xmlns:a16="http://schemas.microsoft.com/office/drawing/2014/main" id="{A9086C46-CAE5-8549-B4E9-C4CE209A0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Gli esempi mostrano il ruolo particolare delle funzioni y = 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Queste funzioni hanno derivata y’ = 0, perciò ‘passano inalterate nella derivata del prodotto’; ad esempio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sin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it-IT" altLang="it-IT" sz="24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 ha derivata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e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it-IT" altLang="it-IT" sz="24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 ha derivata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12">
            <a:extLst>
              <a:ext uri="{FF2B5EF4-FFF2-40B4-BE49-F238E27FC236}">
                <a16:creationId xmlns:a16="http://schemas.microsoft.com/office/drawing/2014/main" id="{6890C1EE-EB0E-AE49-AD0C-87EBED01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384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8000"/>
                </a:solidFill>
                <a:latin typeface="Arial" panose="020B0604020202020204" pitchFamily="34" charset="0"/>
              </a:rPr>
              <a:t>Interpretazione grafica se k&gt;0.</a:t>
            </a:r>
            <a:br>
              <a:rPr lang="it-IT" altLang="it-IT" sz="2000">
                <a:latin typeface="Arial" panose="020B0604020202020204" pitchFamily="34" charset="0"/>
              </a:rPr>
            </a:br>
            <a:r>
              <a:rPr lang="it-IT" altLang="it-IT" sz="2000" b="1">
                <a:latin typeface="Arial" panose="020B0604020202020204" pitchFamily="34" charset="0"/>
              </a:rPr>
              <a:t>Da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sin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it-IT" altLang="it-IT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si ottiene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3sin(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con una dilatazione lungo l’asse y, che ‘si trasmette’ anche alle tangenti. Perciò le tangenti triplicano la pendenza.</a:t>
            </a:r>
          </a:p>
        </p:txBody>
      </p:sp>
      <p:sp>
        <p:nvSpPr>
          <p:cNvPr id="25607" name="TextBox 14">
            <a:extLst>
              <a:ext uri="{FF2B5EF4-FFF2-40B4-BE49-F238E27FC236}">
                <a16:creationId xmlns:a16="http://schemas.microsoft.com/office/drawing/2014/main" id="{756C80C8-7978-4945-9A36-E693E12CF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495800"/>
            <a:ext cx="3352800" cy="1323975"/>
          </a:xfrm>
          <a:prstGeom prst="rect">
            <a:avLst/>
          </a:prstGeom>
          <a:solidFill>
            <a:srgbClr val="FDFFC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Arial" panose="020B0604020202020204" pitchFamily="34" charset="0"/>
              </a:rPr>
              <a:t>In generale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Tutte le funzioni del tipo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= kf(x)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hanno derivata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=kf’(x)</a:t>
            </a:r>
          </a:p>
        </p:txBody>
      </p:sp>
      <p:pic>
        <p:nvPicPr>
          <p:cNvPr id="25608" name="Picture 9" descr="Schermata 2014-12-02 alle 19.26.52.png">
            <a:extLst>
              <a:ext uri="{FF2B5EF4-FFF2-40B4-BE49-F238E27FC236}">
                <a16:creationId xmlns:a16="http://schemas.microsoft.com/office/drawing/2014/main" id="{408CC933-CCAB-FB4D-8E28-1E3731245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810000" cy="34067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8253EB91-6924-2241-9FEA-A3E29F53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Video</a:t>
            </a:r>
          </a:p>
        </p:txBody>
      </p:sp>
      <p:sp>
        <p:nvSpPr>
          <p:cNvPr id="24578" name="Segnaposto piè di pagina 3">
            <a:extLst>
              <a:ext uri="{FF2B5EF4-FFF2-40B4-BE49-F238E27FC236}">
                <a16:creationId xmlns:a16="http://schemas.microsoft.com/office/drawing/2014/main" id="{08EC0BEE-707D-854D-9FB9-970B39C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4579" name="Segnaposto numero diapositiva 4">
            <a:extLst>
              <a:ext uri="{FF2B5EF4-FFF2-40B4-BE49-F238E27FC236}">
                <a16:creationId xmlns:a16="http://schemas.microsoft.com/office/drawing/2014/main" id="{5549A9F4-46B3-3543-95A5-C31191E60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7B9B5-C08B-6946-B622-63049319096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80" name="TextBox 6">
            <a:extLst>
              <a:ext uri="{FF2B5EF4-FFF2-40B4-BE49-F238E27FC236}">
                <a16:creationId xmlns:a16="http://schemas.microsoft.com/office/drawing/2014/main" id="{B4B46D5E-7386-6640-9B14-A0050F1A1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8800" y="2438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3" name="Elementi multimediali online 2" descr="DerA5video2.mp4">
            <a:hlinkClick r:id="" action="ppaction://media"/>
            <a:extLst>
              <a:ext uri="{FF2B5EF4-FFF2-40B4-BE49-F238E27FC236}">
                <a16:creationId xmlns:a16="http://schemas.microsoft.com/office/drawing/2014/main" id="{6535AEE2-E95C-0049-9ACC-2178C30D98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017" r="8311"/>
          <a:stretch/>
        </p:blipFill>
        <p:spPr>
          <a:xfrm>
            <a:off x="1223628" y="868363"/>
            <a:ext cx="6696744" cy="54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>
            <a:extLst>
              <a:ext uri="{FF2B5EF4-FFF2-40B4-BE49-F238E27FC236}">
                <a16:creationId xmlns:a16="http://schemas.microsoft.com/office/drawing/2014/main" id="{683AAD0C-4815-4241-9DF0-00F95359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Prodotto di una funzione per -1</a:t>
            </a:r>
          </a:p>
        </p:txBody>
      </p:sp>
      <p:sp>
        <p:nvSpPr>
          <p:cNvPr id="26626" name="Segnaposto piè di pagina 3">
            <a:extLst>
              <a:ext uri="{FF2B5EF4-FFF2-40B4-BE49-F238E27FC236}">
                <a16:creationId xmlns:a16="http://schemas.microsoft.com/office/drawing/2014/main" id="{22FC4332-D824-F444-A7FD-571AFD96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39750" y="61658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6627" name="Segnaposto numero diapositiva 4">
            <a:extLst>
              <a:ext uri="{FF2B5EF4-FFF2-40B4-BE49-F238E27FC236}">
                <a16:creationId xmlns:a16="http://schemas.microsoft.com/office/drawing/2014/main" id="{4E3FC77C-A712-F344-85CC-E3BE3EB05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A5513-4F46-A149-898E-252D8201F4D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6628" name="TextBox 9">
            <a:extLst>
              <a:ext uri="{FF2B5EF4-FFF2-40B4-BE49-F238E27FC236}">
                <a16:creationId xmlns:a16="http://schemas.microsoft.com/office/drawing/2014/main" id="{8D7EC338-B3DB-1544-A244-0BD97E5D9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Anche la costante </a:t>
            </a:r>
            <a:r>
              <a:rPr lang="it-IT" altLang="it-IT" sz="24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sz="2400" b="1">
                <a:latin typeface="Arial Narrow" panose="020B0604020202020204" pitchFamily="34" charset="0"/>
                <a:ea typeface="ＭＳ ゴシック" panose="020B0609070205080204" pitchFamily="49" charset="-128"/>
              </a:rPr>
              <a:t>1 ‘passa nella derivata del prodotto’; ad esempio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 ha derivata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e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(−1)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 ha derivata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(−1)2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x, 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cioè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 ha derivata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TextBox 12">
            <a:extLst>
              <a:ext uri="{FF2B5EF4-FFF2-40B4-BE49-F238E27FC236}">
                <a16:creationId xmlns:a16="http://schemas.microsoft.com/office/drawing/2014/main" id="{F2F6613C-7FB1-EC4F-A8C9-1A4DFBA39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8000"/>
                </a:solidFill>
                <a:latin typeface="Arial" panose="020B0604020202020204" pitchFamily="34" charset="0"/>
              </a:rPr>
              <a:t>Interpretazione grafica.</a:t>
            </a:r>
            <a:br>
              <a:rPr lang="it-IT" altLang="it-IT" sz="2000">
                <a:latin typeface="Arial" panose="020B0604020202020204" pitchFamily="34" charset="0"/>
              </a:rPr>
            </a:br>
            <a:r>
              <a:rPr lang="it-IT" altLang="it-IT" sz="2000" b="1">
                <a:latin typeface="Arial" panose="020B0604020202020204" pitchFamily="34" charset="0"/>
              </a:rPr>
              <a:t>Da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000" b="1">
                <a:latin typeface="Arial Narrow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si ottiene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000" b="1">
                <a:latin typeface="Arial Narrow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con una simmetria attorno all’asse delle x, che ‘trascina’ anche le tangenti. Perciò le tangenti cambiano il segno della pendenza.</a:t>
            </a:r>
          </a:p>
        </p:txBody>
      </p:sp>
      <p:pic>
        <p:nvPicPr>
          <p:cNvPr id="26630" name="Picture 10" descr="Schermata 2014-12-02 alle 19.54.58.png">
            <a:extLst>
              <a:ext uri="{FF2B5EF4-FFF2-40B4-BE49-F238E27FC236}">
                <a16:creationId xmlns:a16="http://schemas.microsoft.com/office/drawing/2014/main" id="{73AAD5E9-1AF7-8F4B-8760-6844A479F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419600" cy="3408363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Box 14">
            <a:extLst>
              <a:ext uri="{FF2B5EF4-FFF2-40B4-BE49-F238E27FC236}">
                <a16:creationId xmlns:a16="http://schemas.microsoft.com/office/drawing/2014/main" id="{FCAAA483-334B-AE49-9EB8-315292BC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038600"/>
            <a:ext cx="3352800" cy="1323975"/>
          </a:xfrm>
          <a:prstGeom prst="rect">
            <a:avLst/>
          </a:prstGeom>
          <a:solidFill>
            <a:srgbClr val="FDFFC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Arial" panose="020B0604020202020204" pitchFamily="34" charset="0"/>
              </a:rPr>
              <a:t>In generale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Le funzioni del tipo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hanno derivata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f’(x)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>
            <a:extLst>
              <a:ext uri="{FF2B5EF4-FFF2-40B4-BE49-F238E27FC236}">
                <a16:creationId xmlns:a16="http://schemas.microsoft.com/office/drawing/2014/main" id="{DE16C8DA-D6ED-6C4B-9DD3-DF2A8F4B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9144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27650" name="Segnaposto piè di pagina 3">
            <a:extLst>
              <a:ext uri="{FF2B5EF4-FFF2-40B4-BE49-F238E27FC236}">
                <a16:creationId xmlns:a16="http://schemas.microsoft.com/office/drawing/2014/main" id="{700871DB-DD38-1140-A410-981ECF3C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575" y="64706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7651" name="Segnaposto numero diapositiva 4">
            <a:extLst>
              <a:ext uri="{FF2B5EF4-FFF2-40B4-BE49-F238E27FC236}">
                <a16:creationId xmlns:a16="http://schemas.microsoft.com/office/drawing/2014/main" id="{1C4743CD-260C-874E-9D61-E3EFD3CDF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1E98DA-E525-1F45-91A4-D399C7935D1A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2" name="Rectangle 7">
            <a:extLst>
              <a:ext uri="{FF2B5EF4-FFF2-40B4-BE49-F238E27FC236}">
                <a16:creationId xmlns:a16="http://schemas.microsoft.com/office/drawing/2014/main" id="{A9C66BE5-9742-3140-992A-A0CC22BD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67" y="2420888"/>
            <a:ext cx="7571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</a:rPr>
              <a:t>Completa la scheda di lavoro per applicare i procedimenti che hai imparato</a:t>
            </a:r>
            <a:r>
              <a:rPr lang="it-IT" altLang="it-IT" sz="2400" b="1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>
            <a:extLst>
              <a:ext uri="{FF2B5EF4-FFF2-40B4-BE49-F238E27FC236}">
                <a16:creationId xmlns:a16="http://schemas.microsoft.com/office/drawing/2014/main" id="{DE16C8DA-D6ED-6C4B-9DD3-DF2A8F4B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132856"/>
            <a:ext cx="8229600" cy="9144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sulle risposte</a:t>
            </a:r>
          </a:p>
        </p:txBody>
      </p:sp>
      <p:sp>
        <p:nvSpPr>
          <p:cNvPr id="27650" name="Segnaposto piè di pagina 3">
            <a:extLst>
              <a:ext uri="{FF2B5EF4-FFF2-40B4-BE49-F238E27FC236}">
                <a16:creationId xmlns:a16="http://schemas.microsoft.com/office/drawing/2014/main" id="{700871DB-DD38-1140-A410-981ECF3C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575" y="64706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7651" name="Segnaposto numero diapositiva 4">
            <a:extLst>
              <a:ext uri="{FF2B5EF4-FFF2-40B4-BE49-F238E27FC236}">
                <a16:creationId xmlns:a16="http://schemas.microsoft.com/office/drawing/2014/main" id="{1C4743CD-260C-874E-9D61-E3EFD3CDF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1E98DA-E525-1F45-91A4-D399C7935D1A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3BED8AB1-18F3-914A-AB43-F5A24201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Come è organizzato il calcolo differenziale</a:t>
            </a:r>
            <a:endParaRPr lang="it-IT" altLang="it-IT" sz="4000" b="1" baseline="30000">
              <a:solidFill>
                <a:srgbClr val="FF0000"/>
              </a:solidFill>
              <a:latin typeface="Arial Narrow Bold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AC20FB41-22B3-E142-BC91-76795D203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6295F-8708-0940-B61A-0C5403619CA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BAC1A966-FA4B-BA49-A322-4757ABCF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5364" name="TextBox 9">
            <a:extLst>
              <a:ext uri="{FF2B5EF4-FFF2-40B4-BE49-F238E27FC236}">
                <a16:creationId xmlns:a16="http://schemas.microsoft.com/office/drawing/2014/main" id="{A103F3FD-8022-774C-AC98-13201AB4B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</a:rPr>
              <a:t>Il calcolo differenziale studia le derivate.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Pensa alla tante funzioni che hai incontrato finora: calcolare il limite del rapporto incrementale per tutte queste funzioni sarebbe un lavoro lunghissimo!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Ecco invece il percorso molto più rapido che seguirai: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Calcolo le derivate di poche funzioni elementari.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Studio le regole dell’Algebra delle  derivate per calcolare le derivate di tutte le funzioni costruite con quelle elementari.   </a:t>
            </a:r>
          </a:p>
        </p:txBody>
      </p:sp>
      <p:pic>
        <p:nvPicPr>
          <p:cNvPr id="15365" name="Picture 10" descr="Schermata 2014-11-13 alle 09.18.43.png">
            <a:extLst>
              <a:ext uri="{FF2B5EF4-FFF2-40B4-BE49-F238E27FC236}">
                <a16:creationId xmlns:a16="http://schemas.microsoft.com/office/drawing/2014/main" id="{5F164CB7-66D4-F14D-B244-DF0F6EADD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6" y="4551527"/>
            <a:ext cx="345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6">
            <a:extLst>
              <a:ext uri="{FF2B5EF4-FFF2-40B4-BE49-F238E27FC236}">
                <a16:creationId xmlns:a16="http://schemas.microsoft.com/office/drawing/2014/main" id="{B9A27D92-788B-0F4F-9F0C-CE7181AB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00" y="4052907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00FF"/>
                </a:solidFill>
                <a:latin typeface="Arial Narrow" panose="020B0604020202020204" pitchFamily="34" charset="0"/>
              </a:rPr>
              <a:t>Esempi di funzioni  costruite con 3 funzioni elementari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03636E-83A3-5A4A-8D8F-75D450DB6A20}"/>
              </a:ext>
            </a:extLst>
          </p:cNvPr>
          <p:cNvSpPr txBox="1"/>
          <p:nvPr/>
        </p:nvSpPr>
        <p:spPr>
          <a:xfrm>
            <a:off x="-419725" y="3267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963150-CE81-654F-8A75-936F53E0B631}"/>
              </a:ext>
            </a:extLst>
          </p:cNvPr>
          <p:cNvSpPr txBox="1"/>
          <p:nvPr/>
        </p:nvSpPr>
        <p:spPr>
          <a:xfrm>
            <a:off x="6086007" y="5726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AFDBA-A30F-8F44-A9E1-2E38C1A2CA29}"/>
              </a:ext>
            </a:extLst>
          </p:cNvPr>
          <p:cNvSpPr txBox="1"/>
          <p:nvPr/>
        </p:nvSpPr>
        <p:spPr>
          <a:xfrm>
            <a:off x="5786203" y="5561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A1CAB0A-A142-B54D-9989-57921A54A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68" y="5011805"/>
            <a:ext cx="4101332" cy="91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>
            <a:extLst>
              <a:ext uri="{FF2B5EF4-FFF2-40B4-BE49-F238E27FC236}">
                <a16:creationId xmlns:a16="http://schemas.microsoft.com/office/drawing/2014/main" id="{5EA7C6FB-4D20-8E4E-9EDB-06C1E542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30" y="623159"/>
            <a:ext cx="8229600" cy="7921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</a:t>
            </a:r>
          </a:p>
        </p:txBody>
      </p:sp>
      <p:sp>
        <p:nvSpPr>
          <p:cNvPr id="28674" name="Segnaposto piè di pagina 3">
            <a:extLst>
              <a:ext uri="{FF2B5EF4-FFF2-40B4-BE49-F238E27FC236}">
                <a16:creationId xmlns:a16="http://schemas.microsoft.com/office/drawing/2014/main" id="{2CA7C17D-672C-1040-97ED-8FB76D8D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93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8675" name="Segnaposto numero diapositiva 4">
            <a:extLst>
              <a:ext uri="{FF2B5EF4-FFF2-40B4-BE49-F238E27FC236}">
                <a16:creationId xmlns:a16="http://schemas.microsoft.com/office/drawing/2014/main" id="{E32EAF6B-8C67-A24A-93B6-1C0733467A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57672D-CD65-6E44-B95A-BB5EB6BC87FC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6" name="TextBox 6">
            <a:extLst>
              <a:ext uri="{FF2B5EF4-FFF2-40B4-BE49-F238E27FC236}">
                <a16:creationId xmlns:a16="http://schemas.microsoft.com/office/drawing/2014/main" id="{02F7EAAF-82FF-C740-9C8E-6D0A940E6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46574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Applica le regole studiate per calcolare derivate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6567391-DB3C-6C49-B175-902A9B819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48880"/>
            <a:ext cx="8388424" cy="37281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096252E3-BED1-DB43-9F62-6D298B00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" y="152400"/>
            <a:ext cx="8602662" cy="7921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2. Derivata di un polinomio</a:t>
            </a:r>
          </a:p>
        </p:txBody>
      </p:sp>
      <p:sp>
        <p:nvSpPr>
          <p:cNvPr id="29698" name="Segnaposto piè di pagina 3">
            <a:extLst>
              <a:ext uri="{FF2B5EF4-FFF2-40B4-BE49-F238E27FC236}">
                <a16:creationId xmlns:a16="http://schemas.microsoft.com/office/drawing/2014/main" id="{A950331F-0610-FC45-A79E-7549377A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93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9699" name="Segnaposto numero diapositiva 4">
            <a:extLst>
              <a:ext uri="{FF2B5EF4-FFF2-40B4-BE49-F238E27FC236}">
                <a16:creationId xmlns:a16="http://schemas.microsoft.com/office/drawing/2014/main" id="{63D99F89-8C66-A340-97B6-EDAD9A25A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80D7D7-CB38-FD4B-B8DB-B5C734D1A40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700" name="TextBox 9">
            <a:extLst>
              <a:ext uri="{FF2B5EF4-FFF2-40B4-BE49-F238E27FC236}">
                <a16:creationId xmlns:a16="http://schemas.microsoft.com/office/drawing/2014/main" id="{38436530-C1AA-4D40-B26F-A482B590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19599"/>
            <a:ext cx="6088174" cy="954107"/>
          </a:xfrm>
          <a:prstGeom prst="rect">
            <a:avLst/>
          </a:prstGeom>
          <a:solidFill>
            <a:srgbClr val="FDFFC5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</a:rPr>
              <a:t>Polinomio è una funzione del tipo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+….+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701" name="TextBox 10">
            <a:extLst>
              <a:ext uri="{FF2B5EF4-FFF2-40B4-BE49-F238E27FC236}">
                <a16:creationId xmlns:a16="http://schemas.microsoft.com/office/drawing/2014/main" id="{20BDB511-9652-8C4E-9A22-39C5B9D69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70819"/>
            <a:ext cx="1725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</a:rPr>
              <a:t>Esempio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85BC33-3D63-B842-A134-304B13B05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92018"/>
            <a:ext cx="4555663" cy="14875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41DE42-A29E-3941-A726-D413262EB89D}"/>
              </a:ext>
            </a:extLst>
          </p:cNvPr>
          <p:cNvSpPr txBox="1"/>
          <p:nvPr/>
        </p:nvSpPr>
        <p:spPr>
          <a:xfrm>
            <a:off x="656216" y="4539006"/>
            <a:ext cx="6406480" cy="954107"/>
          </a:xfrm>
          <a:prstGeom prst="rect">
            <a:avLst/>
          </a:prstGeom>
          <a:solidFill>
            <a:srgbClr val="D0E9F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La derivata è</a:t>
            </a:r>
          </a:p>
          <a:p>
            <a:pPr algn="ctr"/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+….+ 2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it-IT" alt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096252E3-BED1-DB43-9F62-6D298B00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64224"/>
            <a:ext cx="8602662" cy="7921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2. Derivata di un polinomio</a:t>
            </a:r>
          </a:p>
        </p:txBody>
      </p:sp>
      <p:sp>
        <p:nvSpPr>
          <p:cNvPr id="29698" name="Segnaposto piè di pagina 3">
            <a:extLst>
              <a:ext uri="{FF2B5EF4-FFF2-40B4-BE49-F238E27FC236}">
                <a16:creationId xmlns:a16="http://schemas.microsoft.com/office/drawing/2014/main" id="{A950331F-0610-FC45-A79E-7549377A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93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9699" name="Segnaposto numero diapositiva 4">
            <a:extLst>
              <a:ext uri="{FF2B5EF4-FFF2-40B4-BE49-F238E27FC236}">
                <a16:creationId xmlns:a16="http://schemas.microsoft.com/office/drawing/2014/main" id="{63D99F89-8C66-A340-97B6-EDAD9A25A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80D7D7-CB38-FD4B-B8DB-B5C734D1A40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701" name="TextBox 10">
            <a:extLst>
              <a:ext uri="{FF2B5EF4-FFF2-40B4-BE49-F238E27FC236}">
                <a16:creationId xmlns:a16="http://schemas.microsoft.com/office/drawing/2014/main" id="{20BDB511-9652-8C4E-9A22-39C5B9D69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2316266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Altro esempio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EA189B-1D0F-514E-B259-60EE6DAC6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6" y="3284984"/>
            <a:ext cx="7638096" cy="21039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12333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096252E3-BED1-DB43-9F62-6D298B00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8" y="260648"/>
            <a:ext cx="8602662" cy="7921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3. Derivata di y = x</a:t>
            </a:r>
            <a:r>
              <a:rPr lang="it-IT" altLang="it-IT" b="1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4</a:t>
            </a:r>
            <a:endParaRPr lang="it-IT" altLang="it-IT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698" name="Segnaposto piè di pagina 3">
            <a:extLst>
              <a:ext uri="{FF2B5EF4-FFF2-40B4-BE49-F238E27FC236}">
                <a16:creationId xmlns:a16="http://schemas.microsoft.com/office/drawing/2014/main" id="{A950331F-0610-FC45-A79E-7549377A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93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9699" name="Segnaposto numero diapositiva 4">
            <a:extLst>
              <a:ext uri="{FF2B5EF4-FFF2-40B4-BE49-F238E27FC236}">
                <a16:creationId xmlns:a16="http://schemas.microsoft.com/office/drawing/2014/main" id="{63D99F89-8C66-A340-97B6-EDAD9A25A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80D7D7-CB38-FD4B-B8DB-B5C734D1A40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93238C-605C-E242-9839-64EFE6A78D59}"/>
              </a:ext>
            </a:extLst>
          </p:cNvPr>
          <p:cNvSpPr txBox="1"/>
          <p:nvPr/>
        </p:nvSpPr>
        <p:spPr>
          <a:xfrm>
            <a:off x="1030553" y="5035773"/>
            <a:ext cx="7643193" cy="954107"/>
          </a:xfrm>
          <a:prstGeom prst="rect">
            <a:avLst/>
          </a:prstGeom>
          <a:solidFill>
            <a:srgbClr val="FCFFC5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Hai ritrovato con un altro procedimento che la derivata di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506196-B1E1-E742-957B-71B1260C8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50357"/>
            <a:ext cx="6421933" cy="36164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6102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096252E3-BED1-DB43-9F62-6D298B00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96" y="332656"/>
            <a:ext cx="8832200" cy="7921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4. Due procedimenti</a:t>
            </a:r>
          </a:p>
        </p:txBody>
      </p:sp>
      <p:sp>
        <p:nvSpPr>
          <p:cNvPr id="29698" name="Segnaposto piè di pagina 3">
            <a:extLst>
              <a:ext uri="{FF2B5EF4-FFF2-40B4-BE49-F238E27FC236}">
                <a16:creationId xmlns:a16="http://schemas.microsoft.com/office/drawing/2014/main" id="{A950331F-0610-FC45-A79E-7549377A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93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Enrico </a:t>
            </a:r>
            <a:r>
              <a:rPr lang="it-IT" altLang="it-IT" sz="1200" i="1" dirty="0" err="1">
                <a:solidFill>
                  <a:srgbClr val="898989"/>
                </a:solidFill>
              </a:rPr>
              <a:t>Pietropoli</a:t>
            </a:r>
            <a:r>
              <a:rPr lang="it-IT" altLang="it-IT" sz="1200" i="1" dirty="0">
                <a:solidFill>
                  <a:srgbClr val="898989"/>
                </a:solidFill>
              </a:rPr>
              <a:t>, 2022</a:t>
            </a:r>
          </a:p>
        </p:txBody>
      </p:sp>
      <p:sp>
        <p:nvSpPr>
          <p:cNvPr id="29699" name="Segnaposto numero diapositiva 4">
            <a:extLst>
              <a:ext uri="{FF2B5EF4-FFF2-40B4-BE49-F238E27FC236}">
                <a16:creationId xmlns:a16="http://schemas.microsoft.com/office/drawing/2014/main" id="{63D99F89-8C66-A340-97B6-EDAD9A25A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80D7D7-CB38-FD4B-B8DB-B5C734D1A40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ABB8628-8A20-3B48-BE7D-29D073B8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340768"/>
            <a:ext cx="8420100" cy="324036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F67380-F262-2145-9B4E-E08D25E32616}"/>
              </a:ext>
            </a:extLst>
          </p:cNvPr>
          <p:cNvSpPr txBox="1"/>
          <p:nvPr/>
        </p:nvSpPr>
        <p:spPr>
          <a:xfrm>
            <a:off x="266700" y="4991685"/>
            <a:ext cx="8496944" cy="954107"/>
          </a:xfrm>
          <a:prstGeom prst="rect">
            <a:avLst/>
          </a:prstGeom>
          <a:solidFill>
            <a:srgbClr val="FCFFC5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Prima di eseguire i calcoli è importante riflettere per scegliere il procedimento più agevole. </a:t>
            </a:r>
          </a:p>
        </p:txBody>
      </p:sp>
    </p:spTree>
    <p:extLst>
      <p:ext uri="{BB962C8B-B14F-4D97-AF65-F5344CB8AC3E}">
        <p14:creationId xmlns:p14="http://schemas.microsoft.com/office/powerpoint/2010/main" val="1279981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096252E3-BED1-DB43-9F62-6D298B00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96" y="332656"/>
            <a:ext cx="8832200" cy="7921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5. Altre derivate</a:t>
            </a:r>
          </a:p>
        </p:txBody>
      </p:sp>
      <p:sp>
        <p:nvSpPr>
          <p:cNvPr id="29698" name="Segnaposto piè di pagina 3">
            <a:extLst>
              <a:ext uri="{FF2B5EF4-FFF2-40B4-BE49-F238E27FC236}">
                <a16:creationId xmlns:a16="http://schemas.microsoft.com/office/drawing/2014/main" id="{A950331F-0610-FC45-A79E-7549377A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93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9699" name="Segnaposto numero diapositiva 4">
            <a:extLst>
              <a:ext uri="{FF2B5EF4-FFF2-40B4-BE49-F238E27FC236}">
                <a16:creationId xmlns:a16="http://schemas.microsoft.com/office/drawing/2014/main" id="{63D99F89-8C66-A340-97B6-EDAD9A25A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80D7D7-CB38-FD4B-B8DB-B5C734D1A40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D848E9-E538-C043-897A-D88F65D57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" y="1556792"/>
            <a:ext cx="9144000" cy="28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3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>
            <a:extLst>
              <a:ext uri="{FF2B5EF4-FFF2-40B4-BE49-F238E27FC236}">
                <a16:creationId xmlns:a16="http://schemas.microsoft.com/office/drawing/2014/main" id="{683AAD0C-4815-4241-9DF0-00F95359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27004"/>
            <a:ext cx="8229600" cy="6858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Sintesi dei finora ottenuti</a:t>
            </a:r>
          </a:p>
        </p:txBody>
      </p:sp>
      <p:sp>
        <p:nvSpPr>
          <p:cNvPr id="26626" name="Segnaposto piè di pagina 3">
            <a:extLst>
              <a:ext uri="{FF2B5EF4-FFF2-40B4-BE49-F238E27FC236}">
                <a16:creationId xmlns:a16="http://schemas.microsoft.com/office/drawing/2014/main" id="{22FC4332-D824-F444-A7FD-571AFD96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3528" y="646616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Enrico </a:t>
            </a:r>
            <a:r>
              <a:rPr lang="it-IT" altLang="it-IT" sz="1200" i="1" dirty="0" err="1">
                <a:solidFill>
                  <a:srgbClr val="898989"/>
                </a:solidFill>
              </a:rPr>
              <a:t>Pietropoli</a:t>
            </a:r>
            <a:r>
              <a:rPr lang="it-IT" altLang="it-IT" sz="1200" i="1" dirty="0">
                <a:solidFill>
                  <a:srgbClr val="898989"/>
                </a:solidFill>
              </a:rPr>
              <a:t>, 2022</a:t>
            </a:r>
          </a:p>
        </p:txBody>
      </p:sp>
      <p:sp>
        <p:nvSpPr>
          <p:cNvPr id="26627" name="Segnaposto numero diapositiva 4">
            <a:extLst>
              <a:ext uri="{FF2B5EF4-FFF2-40B4-BE49-F238E27FC236}">
                <a16:creationId xmlns:a16="http://schemas.microsoft.com/office/drawing/2014/main" id="{4E3FC77C-A712-F344-85CC-E3BE3EB05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A5513-4F46-A149-898E-252D8201F4D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57A3F56-4034-C745-A5E9-524425DDA8E9}"/>
              </a:ext>
            </a:extLst>
          </p:cNvPr>
          <p:cNvGrpSpPr/>
          <p:nvPr/>
        </p:nvGrpSpPr>
        <p:grpSpPr>
          <a:xfrm>
            <a:off x="179512" y="1556792"/>
            <a:ext cx="8856983" cy="4556326"/>
            <a:chOff x="179513" y="816890"/>
            <a:chExt cx="8856983" cy="4556326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D766729-921A-AC49-9313-F9278833F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1187427"/>
              <a:ext cx="3681156" cy="4185789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4DA1D96-D98F-4443-9134-D2D183071AC3}"/>
                </a:ext>
              </a:extLst>
            </p:cNvPr>
            <p:cNvSpPr txBox="1"/>
            <p:nvPr/>
          </p:nvSpPr>
          <p:spPr>
            <a:xfrm>
              <a:off x="212090" y="816890"/>
              <a:ext cx="3528392" cy="430887"/>
            </a:xfrm>
            <a:prstGeom prst="rect">
              <a:avLst/>
            </a:prstGeom>
            <a:solidFill>
              <a:srgbClr val="DFF6FF"/>
            </a:solidFill>
          </p:spPr>
          <p:txBody>
            <a:bodyPr wrap="square" rtlCol="0">
              <a:spAutoFit/>
            </a:bodyPr>
            <a:lstStyle/>
            <a:p>
              <a:r>
                <a:rPr lang="it-IT" sz="22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Derivate di funzioni elementari</a:t>
              </a: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626248F2-B6B9-9D4E-B7EA-A76966AA1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988840"/>
              <a:ext cx="5112568" cy="252028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63FB1C7D-2381-C549-B4E4-BBB0393F3816}"/>
                </a:ext>
              </a:extLst>
            </p:cNvPr>
            <p:cNvSpPr txBox="1"/>
            <p:nvPr/>
          </p:nvSpPr>
          <p:spPr>
            <a:xfrm>
              <a:off x="3936921" y="1562348"/>
              <a:ext cx="5036316" cy="461665"/>
            </a:xfrm>
            <a:prstGeom prst="rect">
              <a:avLst/>
            </a:prstGeom>
            <a:solidFill>
              <a:srgbClr val="DFF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Prime regole di algebra delle derivate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320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C64D1D85-FC1A-FB43-88A8-689B4645A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61" y="853084"/>
            <a:ext cx="8135938" cy="6096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Comincia l’algebra delle derivate 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086A991F-80B7-F540-B0A1-AA7EFB1D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7519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7D3C1CAF-98DF-4F48-9AC4-C9E886877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204E14-1434-B740-BC6C-688E9EC4932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E48BB60A-B9CE-EE43-B441-E6E77812D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784847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In questa lezione cominci a studiare i procedimenti per calcolare le derivate delle funzioni che puoi costruire con quelle elementari. Ecco i primi due procedimenti.</a:t>
            </a:r>
            <a:endParaRPr lang="it-IT" altLang="it-IT" sz="2800" b="1" i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00B422-C9D5-6242-8390-616E7302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29000"/>
            <a:ext cx="5753100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C64D1D85-FC1A-FB43-88A8-689B4645A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6912768" cy="6096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Richiamo le derivate di funzioni elementari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086A991F-80B7-F540-B0A1-AA7EFB1D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7519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7D3C1CAF-98DF-4F48-9AC4-C9E886877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204E14-1434-B740-BC6C-688E9EC4932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287C73-0478-0C46-B635-1539B18E7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18" y="1924529"/>
            <a:ext cx="4063363" cy="47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9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6ECD2828-DA2C-4D4B-96BC-E37F1F77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 Derivare una somma di funzioni</a:t>
            </a:r>
          </a:p>
        </p:txBody>
      </p:sp>
      <p:sp>
        <p:nvSpPr>
          <p:cNvPr id="17410" name="Segnaposto piè di pagina 3">
            <a:extLst>
              <a:ext uri="{FF2B5EF4-FFF2-40B4-BE49-F238E27FC236}">
                <a16:creationId xmlns:a16="http://schemas.microsoft.com/office/drawing/2014/main" id="{AF7C609F-BB4A-8842-B1AE-58127BCF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950" y="64563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7411" name="Segnaposto numero diapositiva 4">
            <a:extLst>
              <a:ext uri="{FF2B5EF4-FFF2-40B4-BE49-F238E27FC236}">
                <a16:creationId xmlns:a16="http://schemas.microsoft.com/office/drawing/2014/main" id="{FC31A651-B522-6C4D-8185-3E247FEDE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391F9A-8CB8-3B44-AF95-A0DFD92841E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17412" name="Picture 7" descr="Schermata 2014-11-29 alle 07.43.04.png">
            <a:extLst>
              <a:ext uri="{FF2B5EF4-FFF2-40B4-BE49-F238E27FC236}">
                <a16:creationId xmlns:a16="http://schemas.microsoft.com/office/drawing/2014/main" id="{7B2B188F-183F-D04F-A4A7-7B6EE5C1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467600" cy="586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1D6260-A617-A14A-B58D-D9B62C268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267200"/>
            <a:ext cx="1447800" cy="533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C6E5F3-F7B6-8149-8093-34D38A7DA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1447800" cy="457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A99F6E-1EE0-644F-B238-C5D5109C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267200"/>
            <a:ext cx="1219200" cy="533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465EA0-0643-7749-87B2-70E5F3A1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5400"/>
            <a:ext cx="1066800" cy="533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6ECD2828-DA2C-4D4B-96BC-E37F1F77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86" y="476672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 Derivare una somma di funzioni</a:t>
            </a:r>
          </a:p>
        </p:txBody>
      </p:sp>
      <p:sp>
        <p:nvSpPr>
          <p:cNvPr id="17410" name="Segnaposto piè di pagina 3">
            <a:extLst>
              <a:ext uri="{FF2B5EF4-FFF2-40B4-BE49-F238E27FC236}">
                <a16:creationId xmlns:a16="http://schemas.microsoft.com/office/drawing/2014/main" id="{AF7C609F-BB4A-8842-B1AE-58127BCF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950" y="64563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7411" name="Segnaposto numero diapositiva 4">
            <a:extLst>
              <a:ext uri="{FF2B5EF4-FFF2-40B4-BE49-F238E27FC236}">
                <a16:creationId xmlns:a16="http://schemas.microsoft.com/office/drawing/2014/main" id="{FC31A651-B522-6C4D-8185-3E247FEDE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391F9A-8CB8-3B44-AF95-A0DFD92841E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AF900A-0F76-E54E-BB54-F3143F56A49C}"/>
              </a:ext>
            </a:extLst>
          </p:cNvPr>
          <p:cNvSpPr txBox="1"/>
          <p:nvPr/>
        </p:nvSpPr>
        <p:spPr>
          <a:xfrm>
            <a:off x="928882" y="1412776"/>
            <a:ext cx="7603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 derivare una somma di funzioni addiziono le derivate delle singole funzioni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893A01-E7C9-5D4D-A252-12A04AF1D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6" y="2851110"/>
            <a:ext cx="7251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>
            <a:extLst>
              <a:ext uri="{FF2B5EF4-FFF2-40B4-BE49-F238E27FC236}">
                <a16:creationId xmlns:a16="http://schemas.microsoft.com/office/drawing/2014/main" id="{5D0B9806-D74A-BD49-85B6-4D51B2E7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0366"/>
            <a:ext cx="8229600" cy="563563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Altri esempi </a:t>
            </a:r>
          </a:p>
        </p:txBody>
      </p:sp>
      <p:sp>
        <p:nvSpPr>
          <p:cNvPr id="18434" name="Segnaposto piè di pagina 3">
            <a:extLst>
              <a:ext uri="{FF2B5EF4-FFF2-40B4-BE49-F238E27FC236}">
                <a16:creationId xmlns:a16="http://schemas.microsoft.com/office/drawing/2014/main" id="{271740E0-8C08-2948-A0C9-72C35FE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8435" name="Segnaposto numero diapositiva 4">
            <a:extLst>
              <a:ext uri="{FF2B5EF4-FFF2-40B4-BE49-F238E27FC236}">
                <a16:creationId xmlns:a16="http://schemas.microsoft.com/office/drawing/2014/main" id="{44C639DE-6712-8D4E-AEE6-EFA1ED99A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BBF8D2-7EAA-8C40-9873-47D29AFE01A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E29270-49B2-9F40-867A-703DE06D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4" y="2304261"/>
            <a:ext cx="7735351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A2E0E35D-8B19-5040-A2A1-CE18D3A2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 anchor="t"/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Somma di una funzione con una costante</a:t>
            </a:r>
          </a:p>
        </p:txBody>
      </p:sp>
      <p:sp>
        <p:nvSpPr>
          <p:cNvPr id="19458" name="Segnaposto piè di pagina 3">
            <a:extLst>
              <a:ext uri="{FF2B5EF4-FFF2-40B4-BE49-F238E27FC236}">
                <a16:creationId xmlns:a16="http://schemas.microsoft.com/office/drawing/2014/main" id="{770DB983-D689-6B42-A7B9-D2DFD337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1658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9459" name="Segnaposto numero diapositiva 4">
            <a:extLst>
              <a:ext uri="{FF2B5EF4-FFF2-40B4-BE49-F238E27FC236}">
                <a16:creationId xmlns:a16="http://schemas.microsoft.com/office/drawing/2014/main" id="{5ECFA13B-3D39-884F-BF08-81AF513FF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40826-37E1-F746-A196-FE54E391266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9461" name="TextBox 9">
            <a:extLst>
              <a:ext uri="{FF2B5EF4-FFF2-40B4-BE49-F238E27FC236}">
                <a16:creationId xmlns:a16="http://schemas.microsoft.com/office/drawing/2014/main" id="{1E72014D-0900-D04C-A632-69B9BEC76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Gli esempi mostrano il ruolo particolare delle funzioni y = 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Hanno derivata y’ = 0, perciò ‘scompaiono’ nella derivata della somma; ad esempio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hanno la stessa derivata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9462" name="Picture 11" descr="Schermata 2014-11-30 alle 19.27.14.png">
            <a:extLst>
              <a:ext uri="{FF2B5EF4-FFF2-40B4-BE49-F238E27FC236}">
                <a16:creationId xmlns:a16="http://schemas.microsoft.com/office/drawing/2014/main" id="{8D9EDA6E-5C04-2B49-8166-BB91DC98A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657600" cy="35782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Box 12">
            <a:extLst>
              <a:ext uri="{FF2B5EF4-FFF2-40B4-BE49-F238E27FC236}">
                <a16:creationId xmlns:a16="http://schemas.microsoft.com/office/drawing/2014/main" id="{517AB8B9-F4DA-B14C-B60E-179800455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09800"/>
            <a:ext cx="3429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8000"/>
                </a:solidFill>
                <a:latin typeface="Arial" panose="020B0604020202020204" pitchFamily="34" charset="0"/>
              </a:rPr>
              <a:t>Interpretazione grafica.</a:t>
            </a:r>
            <a:br>
              <a:rPr lang="it-IT" altLang="it-IT" sz="2000">
                <a:latin typeface="Arial" panose="020B0604020202020204" pitchFamily="34" charset="0"/>
              </a:rPr>
            </a:br>
            <a:r>
              <a:rPr lang="it-IT" altLang="it-IT" sz="2000" b="1">
                <a:latin typeface="Arial" panose="020B0604020202020204" pitchFamily="34" charset="0"/>
              </a:rPr>
              <a:t>Da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si ottiene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con una traslazione lungo l’asse y, che ‘trascina’ anche le tangenti. Perciò le tangenti mantengono la stessa pendenza.</a:t>
            </a:r>
          </a:p>
        </p:txBody>
      </p:sp>
      <p:sp>
        <p:nvSpPr>
          <p:cNvPr id="19464" name="TextBox 14">
            <a:extLst>
              <a:ext uri="{FF2B5EF4-FFF2-40B4-BE49-F238E27FC236}">
                <a16:creationId xmlns:a16="http://schemas.microsoft.com/office/drawing/2014/main" id="{6125AC18-A432-F142-945C-8E1237C4C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572000"/>
            <a:ext cx="3352800" cy="1323975"/>
          </a:xfrm>
          <a:prstGeom prst="rect">
            <a:avLst/>
          </a:prstGeom>
          <a:solidFill>
            <a:srgbClr val="FDFFC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Arial" panose="020B0604020202020204" pitchFamily="34" charset="0"/>
              </a:rPr>
              <a:t>In generale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Tutte le funzioni del tipo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= f(x) + k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hanno derivata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 f’(x)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F2E69-6C95-2B47-889A-49DBC493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47187BD-6022-8A4A-9E2D-1AE6EA13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4F6B1E-25C7-754F-A562-5AF2C365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C94B1-C69A-CB48-9964-6BE8744C0C38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pic>
        <p:nvPicPr>
          <p:cNvPr id="3" name="Elementi multimediali online 2" descr="DerA5video1.mp4">
            <a:hlinkClick r:id="" action="ppaction://media"/>
            <a:extLst>
              <a:ext uri="{FF2B5EF4-FFF2-40B4-BE49-F238E27FC236}">
                <a16:creationId xmlns:a16="http://schemas.microsoft.com/office/drawing/2014/main" id="{9182ACFE-B579-F644-A0AB-7ABAF2F01D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767" r="5767"/>
          <a:stretch/>
        </p:blipFill>
        <p:spPr>
          <a:xfrm>
            <a:off x="1259632" y="1125158"/>
            <a:ext cx="6624736" cy="49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10379</TotalTime>
  <Words>764</Words>
  <Application>Microsoft Macintosh PowerPoint</Application>
  <PresentationFormat>Presentazione su schermo (4:3)</PresentationFormat>
  <Paragraphs>127</Paragraphs>
  <Slides>26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ＭＳ ゴシック</vt:lpstr>
      <vt:lpstr>ＭＳ Ｐゴシック</vt:lpstr>
      <vt:lpstr>Arial</vt:lpstr>
      <vt:lpstr>Arial Narrow</vt:lpstr>
      <vt:lpstr>Arial Narrow Bold</vt:lpstr>
      <vt:lpstr>Calibri</vt:lpstr>
      <vt:lpstr>Times New Roman</vt:lpstr>
      <vt:lpstr>Tema di Office</vt:lpstr>
      <vt:lpstr>Algebra delle derivate 1</vt:lpstr>
      <vt:lpstr>Come è organizzato il calcolo differenziale</vt:lpstr>
      <vt:lpstr>Comincia l’algebra delle derivate </vt:lpstr>
      <vt:lpstr>Richiamo le derivate di funzioni elementari</vt:lpstr>
      <vt:lpstr>1. Derivare una somma di funzioni</vt:lpstr>
      <vt:lpstr>1. Derivare una somma di funzioni</vt:lpstr>
      <vt:lpstr>Altri esempi </vt:lpstr>
      <vt:lpstr>Somma di una funzione con una costante</vt:lpstr>
      <vt:lpstr>Video</vt:lpstr>
      <vt:lpstr>I calcoli sono sempre così semplici?</vt:lpstr>
      <vt:lpstr>2. Derivare un prodotto di funzioni</vt:lpstr>
      <vt:lpstr>2. Derivare il prodotto di funzioni</vt:lpstr>
      <vt:lpstr>2. Derivare il prodotto di funzioni</vt:lpstr>
      <vt:lpstr>Esempi</vt:lpstr>
      <vt:lpstr>Prodotto di una funzione per una costante</vt:lpstr>
      <vt:lpstr>Video</vt:lpstr>
      <vt:lpstr>Prodotto di una funzione per -1</vt:lpstr>
      <vt:lpstr>Attività</vt:lpstr>
      <vt:lpstr>Riflessioni sulle risposte</vt:lpstr>
      <vt:lpstr>Quesito 1</vt:lpstr>
      <vt:lpstr>Quesito 2. Derivata di un polinomio</vt:lpstr>
      <vt:lpstr>Quesito 2. Derivata di un polinomio</vt:lpstr>
      <vt:lpstr>Quesito 3. Derivata di y = x4</vt:lpstr>
      <vt:lpstr>Quesito 4. Due procedimenti</vt:lpstr>
      <vt:lpstr>Quesito 5. Altre derivate</vt:lpstr>
      <vt:lpstr>Sintesi dei finora ottenuti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delle derivate</dc:title>
  <dc:subject/>
  <dc:creator>Enrico Pietropoli</dc:creator>
  <cp:keywords/>
  <dc:description/>
  <cp:lastModifiedBy>Microsoft Office User</cp:lastModifiedBy>
  <cp:revision>313</cp:revision>
  <cp:lastPrinted>2014-12-06T15:36:09Z</cp:lastPrinted>
  <dcterms:created xsi:type="dcterms:W3CDTF">2014-12-13T14:33:00Z</dcterms:created>
  <dcterms:modified xsi:type="dcterms:W3CDTF">2023-11-09T09:13:50Z</dcterms:modified>
  <cp:category/>
</cp:coreProperties>
</file>